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33"/>
  </p:notesMasterIdLst>
  <p:sldIdLst>
    <p:sldId id="256" r:id="rId2"/>
    <p:sldId id="267" r:id="rId3"/>
    <p:sldId id="269" r:id="rId4"/>
    <p:sldId id="270" r:id="rId5"/>
    <p:sldId id="280" r:id="rId6"/>
    <p:sldId id="288" r:id="rId7"/>
    <p:sldId id="289" r:id="rId8"/>
    <p:sldId id="290" r:id="rId9"/>
    <p:sldId id="291" r:id="rId10"/>
    <p:sldId id="292" r:id="rId11"/>
    <p:sldId id="293" r:id="rId12"/>
    <p:sldId id="294" r:id="rId13"/>
    <p:sldId id="295" r:id="rId14"/>
    <p:sldId id="296" r:id="rId15"/>
    <p:sldId id="297" r:id="rId16"/>
    <p:sldId id="298" r:id="rId17"/>
    <p:sldId id="299" r:id="rId18"/>
    <p:sldId id="300" r:id="rId19"/>
    <p:sldId id="301" r:id="rId20"/>
    <p:sldId id="302" r:id="rId21"/>
    <p:sldId id="303" r:id="rId22"/>
    <p:sldId id="304" r:id="rId23"/>
    <p:sldId id="305" r:id="rId24"/>
    <p:sldId id="306" r:id="rId25"/>
    <p:sldId id="307" r:id="rId26"/>
    <p:sldId id="308" r:id="rId27"/>
    <p:sldId id="309" r:id="rId28"/>
    <p:sldId id="281" r:id="rId29"/>
    <p:sldId id="310" r:id="rId30"/>
    <p:sldId id="312" r:id="rId31"/>
    <p:sldId id="311" r:id="rId32"/>
  </p:sldIdLst>
  <p:sldSz cx="9906000" cy="6858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9900"/>
    <a:srgbClr val="00CC99"/>
    <a:srgbClr val="00DEA4"/>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Helle Formatvorlage 2 - Akz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1EBBBCC-DAD2-459C-BE2E-F6DE35CF9A28}" styleName="Dunkle Formatvorlage 2 - Akzent 3/Akz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63" autoAdjust="0"/>
    <p:restoredTop sz="94660"/>
  </p:normalViewPr>
  <p:slideViewPr>
    <p:cSldViewPr snapToGrid="0">
      <p:cViewPr varScale="1">
        <p:scale>
          <a:sx n="86" d="100"/>
          <a:sy n="86" d="100"/>
        </p:scale>
        <p:origin x="118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FD06A9DD-F175-4CB5-9C17-B157580E7754}" type="datetimeFigureOut">
              <a:rPr lang="en-US" smtClean="0"/>
              <a:t>11/30/2020</a:t>
            </a:fld>
            <a:endParaRPr lang="en-US"/>
          </a:p>
        </p:txBody>
      </p:sp>
      <p:sp>
        <p:nvSpPr>
          <p:cNvPr id="4" name="Folienbildplatzhalter 3"/>
          <p:cNvSpPr>
            <a:spLocks noGrp="1" noRot="1" noChangeAspect="1"/>
          </p:cNvSpPr>
          <p:nvPr>
            <p:ph type="sldImg" idx="2"/>
          </p:nvPr>
        </p:nvSpPr>
        <p:spPr>
          <a:xfrm>
            <a:off x="981075" y="1241425"/>
            <a:ext cx="48355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Fußzeilenplatzhalt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7963950E-07B2-4EE1-8340-793DFB916242}" type="slidenum">
              <a:rPr lang="en-US" smtClean="0"/>
              <a:t>‹Nr.›</a:t>
            </a:fld>
            <a:endParaRPr lang="en-US"/>
          </a:p>
        </p:txBody>
      </p:sp>
    </p:spTree>
    <p:extLst>
      <p:ext uri="{BB962C8B-B14F-4D97-AF65-F5344CB8AC3E}">
        <p14:creationId xmlns:p14="http://schemas.microsoft.com/office/powerpoint/2010/main" val="2593828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81075" y="1241425"/>
            <a:ext cx="4835525" cy="3349625"/>
          </a:xfrm>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7963950E-07B2-4EE1-8340-793DFB916242}" type="slidenum">
              <a:rPr lang="en-US" smtClean="0"/>
              <a:t>1</a:t>
            </a:fld>
            <a:endParaRPr lang="en-US"/>
          </a:p>
        </p:txBody>
      </p:sp>
    </p:spTree>
    <p:extLst>
      <p:ext uri="{BB962C8B-B14F-4D97-AF65-F5344CB8AC3E}">
        <p14:creationId xmlns:p14="http://schemas.microsoft.com/office/powerpoint/2010/main" val="2957046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81075" y="1241425"/>
            <a:ext cx="4835525" cy="3349625"/>
          </a:xfrm>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7963950E-07B2-4EE1-8340-793DFB916242}" type="slidenum">
              <a:rPr lang="en-US" smtClean="0"/>
              <a:t>10</a:t>
            </a:fld>
            <a:endParaRPr lang="en-US"/>
          </a:p>
        </p:txBody>
      </p:sp>
    </p:spTree>
    <p:extLst>
      <p:ext uri="{BB962C8B-B14F-4D97-AF65-F5344CB8AC3E}">
        <p14:creationId xmlns:p14="http://schemas.microsoft.com/office/powerpoint/2010/main" val="4262095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81075" y="1241425"/>
            <a:ext cx="4835525" cy="3349625"/>
          </a:xfrm>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7963950E-07B2-4EE1-8340-793DFB916242}" type="slidenum">
              <a:rPr lang="en-US" smtClean="0"/>
              <a:t>11</a:t>
            </a:fld>
            <a:endParaRPr lang="en-US"/>
          </a:p>
        </p:txBody>
      </p:sp>
    </p:spTree>
    <p:extLst>
      <p:ext uri="{BB962C8B-B14F-4D97-AF65-F5344CB8AC3E}">
        <p14:creationId xmlns:p14="http://schemas.microsoft.com/office/powerpoint/2010/main" val="27249321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81075" y="1241425"/>
            <a:ext cx="4835525" cy="3349625"/>
          </a:xfrm>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7963950E-07B2-4EE1-8340-793DFB916242}" type="slidenum">
              <a:rPr lang="en-US" smtClean="0"/>
              <a:t>12</a:t>
            </a:fld>
            <a:endParaRPr lang="en-US"/>
          </a:p>
        </p:txBody>
      </p:sp>
    </p:spTree>
    <p:extLst>
      <p:ext uri="{BB962C8B-B14F-4D97-AF65-F5344CB8AC3E}">
        <p14:creationId xmlns:p14="http://schemas.microsoft.com/office/powerpoint/2010/main" val="17788955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81075" y="1241425"/>
            <a:ext cx="4835525" cy="3349625"/>
          </a:xfrm>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7963950E-07B2-4EE1-8340-793DFB916242}" type="slidenum">
              <a:rPr lang="en-US" smtClean="0"/>
              <a:t>13</a:t>
            </a:fld>
            <a:endParaRPr lang="en-US"/>
          </a:p>
        </p:txBody>
      </p:sp>
    </p:spTree>
    <p:extLst>
      <p:ext uri="{BB962C8B-B14F-4D97-AF65-F5344CB8AC3E}">
        <p14:creationId xmlns:p14="http://schemas.microsoft.com/office/powerpoint/2010/main" val="38561707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81075" y="1241425"/>
            <a:ext cx="4835525" cy="3349625"/>
          </a:xfrm>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7963950E-07B2-4EE1-8340-793DFB916242}" type="slidenum">
              <a:rPr lang="en-US" smtClean="0"/>
              <a:t>14</a:t>
            </a:fld>
            <a:endParaRPr lang="en-US"/>
          </a:p>
        </p:txBody>
      </p:sp>
    </p:spTree>
    <p:extLst>
      <p:ext uri="{BB962C8B-B14F-4D97-AF65-F5344CB8AC3E}">
        <p14:creationId xmlns:p14="http://schemas.microsoft.com/office/powerpoint/2010/main" val="5218802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81075" y="1241425"/>
            <a:ext cx="4835525" cy="3349625"/>
          </a:xfrm>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7963950E-07B2-4EE1-8340-793DFB916242}" type="slidenum">
              <a:rPr lang="en-US" smtClean="0"/>
              <a:t>15</a:t>
            </a:fld>
            <a:endParaRPr lang="en-US"/>
          </a:p>
        </p:txBody>
      </p:sp>
    </p:spTree>
    <p:extLst>
      <p:ext uri="{BB962C8B-B14F-4D97-AF65-F5344CB8AC3E}">
        <p14:creationId xmlns:p14="http://schemas.microsoft.com/office/powerpoint/2010/main" val="13837975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81075" y="1241425"/>
            <a:ext cx="4835525" cy="3349625"/>
          </a:xfrm>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7963950E-07B2-4EE1-8340-793DFB916242}" type="slidenum">
              <a:rPr lang="en-US" smtClean="0"/>
              <a:t>16</a:t>
            </a:fld>
            <a:endParaRPr lang="en-US"/>
          </a:p>
        </p:txBody>
      </p:sp>
    </p:spTree>
    <p:extLst>
      <p:ext uri="{BB962C8B-B14F-4D97-AF65-F5344CB8AC3E}">
        <p14:creationId xmlns:p14="http://schemas.microsoft.com/office/powerpoint/2010/main" val="32091461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81075" y="1241425"/>
            <a:ext cx="4835525" cy="3349625"/>
          </a:xfrm>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7963950E-07B2-4EE1-8340-793DFB916242}" type="slidenum">
              <a:rPr lang="en-US" smtClean="0"/>
              <a:t>17</a:t>
            </a:fld>
            <a:endParaRPr lang="en-US"/>
          </a:p>
        </p:txBody>
      </p:sp>
    </p:spTree>
    <p:extLst>
      <p:ext uri="{BB962C8B-B14F-4D97-AF65-F5344CB8AC3E}">
        <p14:creationId xmlns:p14="http://schemas.microsoft.com/office/powerpoint/2010/main" val="12968134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81075" y="1241425"/>
            <a:ext cx="4835525" cy="3349625"/>
          </a:xfrm>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7963950E-07B2-4EE1-8340-793DFB916242}" type="slidenum">
              <a:rPr lang="en-US" smtClean="0"/>
              <a:t>18</a:t>
            </a:fld>
            <a:endParaRPr lang="en-US"/>
          </a:p>
        </p:txBody>
      </p:sp>
    </p:spTree>
    <p:extLst>
      <p:ext uri="{BB962C8B-B14F-4D97-AF65-F5344CB8AC3E}">
        <p14:creationId xmlns:p14="http://schemas.microsoft.com/office/powerpoint/2010/main" val="10331911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81075" y="1241425"/>
            <a:ext cx="4835525" cy="3349625"/>
          </a:xfrm>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7963950E-07B2-4EE1-8340-793DFB916242}" type="slidenum">
              <a:rPr lang="en-US" smtClean="0"/>
              <a:t>19</a:t>
            </a:fld>
            <a:endParaRPr lang="en-US"/>
          </a:p>
        </p:txBody>
      </p:sp>
    </p:spTree>
    <p:extLst>
      <p:ext uri="{BB962C8B-B14F-4D97-AF65-F5344CB8AC3E}">
        <p14:creationId xmlns:p14="http://schemas.microsoft.com/office/powerpoint/2010/main" val="2322772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81075" y="1241425"/>
            <a:ext cx="4835525" cy="3349625"/>
          </a:xfrm>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7963950E-07B2-4EE1-8340-793DFB916242}" type="slidenum">
              <a:rPr lang="en-US" smtClean="0"/>
              <a:t>2</a:t>
            </a:fld>
            <a:endParaRPr lang="en-US"/>
          </a:p>
        </p:txBody>
      </p:sp>
    </p:spTree>
    <p:extLst>
      <p:ext uri="{BB962C8B-B14F-4D97-AF65-F5344CB8AC3E}">
        <p14:creationId xmlns:p14="http://schemas.microsoft.com/office/powerpoint/2010/main" val="8132953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81075" y="1241425"/>
            <a:ext cx="4835525" cy="3349625"/>
          </a:xfrm>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7963950E-07B2-4EE1-8340-793DFB916242}" type="slidenum">
              <a:rPr lang="en-US" smtClean="0"/>
              <a:t>20</a:t>
            </a:fld>
            <a:endParaRPr lang="en-US"/>
          </a:p>
        </p:txBody>
      </p:sp>
    </p:spTree>
    <p:extLst>
      <p:ext uri="{BB962C8B-B14F-4D97-AF65-F5344CB8AC3E}">
        <p14:creationId xmlns:p14="http://schemas.microsoft.com/office/powerpoint/2010/main" val="35369682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81075" y="1241425"/>
            <a:ext cx="4835525" cy="3349625"/>
          </a:xfrm>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7963950E-07B2-4EE1-8340-793DFB916242}" type="slidenum">
              <a:rPr lang="en-US" smtClean="0"/>
              <a:t>21</a:t>
            </a:fld>
            <a:endParaRPr lang="en-US"/>
          </a:p>
        </p:txBody>
      </p:sp>
    </p:spTree>
    <p:extLst>
      <p:ext uri="{BB962C8B-B14F-4D97-AF65-F5344CB8AC3E}">
        <p14:creationId xmlns:p14="http://schemas.microsoft.com/office/powerpoint/2010/main" val="3428881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81075" y="1241425"/>
            <a:ext cx="4835525" cy="3349625"/>
          </a:xfrm>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7963950E-07B2-4EE1-8340-793DFB916242}" type="slidenum">
              <a:rPr lang="en-US" smtClean="0"/>
              <a:t>22</a:t>
            </a:fld>
            <a:endParaRPr lang="en-US"/>
          </a:p>
        </p:txBody>
      </p:sp>
    </p:spTree>
    <p:extLst>
      <p:ext uri="{BB962C8B-B14F-4D97-AF65-F5344CB8AC3E}">
        <p14:creationId xmlns:p14="http://schemas.microsoft.com/office/powerpoint/2010/main" val="30972822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81075" y="1241425"/>
            <a:ext cx="4835525" cy="3349625"/>
          </a:xfrm>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7963950E-07B2-4EE1-8340-793DFB916242}" type="slidenum">
              <a:rPr lang="en-US" smtClean="0"/>
              <a:t>23</a:t>
            </a:fld>
            <a:endParaRPr lang="en-US"/>
          </a:p>
        </p:txBody>
      </p:sp>
    </p:spTree>
    <p:extLst>
      <p:ext uri="{BB962C8B-B14F-4D97-AF65-F5344CB8AC3E}">
        <p14:creationId xmlns:p14="http://schemas.microsoft.com/office/powerpoint/2010/main" val="3718374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81075" y="1241425"/>
            <a:ext cx="4835525" cy="3349625"/>
          </a:xfrm>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7963950E-07B2-4EE1-8340-793DFB916242}" type="slidenum">
              <a:rPr lang="en-US" smtClean="0"/>
              <a:t>24</a:t>
            </a:fld>
            <a:endParaRPr lang="en-US"/>
          </a:p>
        </p:txBody>
      </p:sp>
    </p:spTree>
    <p:extLst>
      <p:ext uri="{BB962C8B-B14F-4D97-AF65-F5344CB8AC3E}">
        <p14:creationId xmlns:p14="http://schemas.microsoft.com/office/powerpoint/2010/main" val="2880993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81075" y="1241425"/>
            <a:ext cx="4835525" cy="3349625"/>
          </a:xfrm>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7963950E-07B2-4EE1-8340-793DFB916242}" type="slidenum">
              <a:rPr lang="en-US" smtClean="0"/>
              <a:t>25</a:t>
            </a:fld>
            <a:endParaRPr lang="en-US"/>
          </a:p>
        </p:txBody>
      </p:sp>
    </p:spTree>
    <p:extLst>
      <p:ext uri="{BB962C8B-B14F-4D97-AF65-F5344CB8AC3E}">
        <p14:creationId xmlns:p14="http://schemas.microsoft.com/office/powerpoint/2010/main" val="23293634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81075" y="1241425"/>
            <a:ext cx="4835525" cy="3349625"/>
          </a:xfrm>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7963950E-07B2-4EE1-8340-793DFB916242}" type="slidenum">
              <a:rPr lang="en-US" smtClean="0"/>
              <a:t>26</a:t>
            </a:fld>
            <a:endParaRPr lang="en-US"/>
          </a:p>
        </p:txBody>
      </p:sp>
    </p:spTree>
    <p:extLst>
      <p:ext uri="{BB962C8B-B14F-4D97-AF65-F5344CB8AC3E}">
        <p14:creationId xmlns:p14="http://schemas.microsoft.com/office/powerpoint/2010/main" val="16256738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81075" y="1241425"/>
            <a:ext cx="4835525" cy="3349625"/>
          </a:xfrm>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7963950E-07B2-4EE1-8340-793DFB916242}" type="slidenum">
              <a:rPr lang="en-US" smtClean="0"/>
              <a:t>27</a:t>
            </a:fld>
            <a:endParaRPr lang="en-US"/>
          </a:p>
        </p:txBody>
      </p:sp>
    </p:spTree>
    <p:extLst>
      <p:ext uri="{BB962C8B-B14F-4D97-AF65-F5344CB8AC3E}">
        <p14:creationId xmlns:p14="http://schemas.microsoft.com/office/powerpoint/2010/main" val="4640480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81075" y="1241425"/>
            <a:ext cx="4835525" cy="3349625"/>
          </a:xfrm>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7963950E-07B2-4EE1-8340-793DFB916242}" type="slidenum">
              <a:rPr lang="en-US" smtClean="0"/>
              <a:t>28</a:t>
            </a:fld>
            <a:endParaRPr lang="en-US"/>
          </a:p>
        </p:txBody>
      </p:sp>
    </p:spTree>
    <p:extLst>
      <p:ext uri="{BB962C8B-B14F-4D97-AF65-F5344CB8AC3E}">
        <p14:creationId xmlns:p14="http://schemas.microsoft.com/office/powerpoint/2010/main" val="33776491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81075" y="1241425"/>
            <a:ext cx="4835525" cy="3349625"/>
          </a:xfrm>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7963950E-07B2-4EE1-8340-793DFB916242}" type="slidenum">
              <a:rPr lang="en-US" smtClean="0"/>
              <a:t>29</a:t>
            </a:fld>
            <a:endParaRPr lang="en-US"/>
          </a:p>
        </p:txBody>
      </p:sp>
    </p:spTree>
    <p:extLst>
      <p:ext uri="{BB962C8B-B14F-4D97-AF65-F5344CB8AC3E}">
        <p14:creationId xmlns:p14="http://schemas.microsoft.com/office/powerpoint/2010/main" val="675833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81075" y="1241425"/>
            <a:ext cx="4835525" cy="3349625"/>
          </a:xfrm>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7963950E-07B2-4EE1-8340-793DFB916242}" type="slidenum">
              <a:rPr lang="en-US" smtClean="0"/>
              <a:t>3</a:t>
            </a:fld>
            <a:endParaRPr lang="en-US"/>
          </a:p>
        </p:txBody>
      </p:sp>
    </p:spTree>
    <p:extLst>
      <p:ext uri="{BB962C8B-B14F-4D97-AF65-F5344CB8AC3E}">
        <p14:creationId xmlns:p14="http://schemas.microsoft.com/office/powerpoint/2010/main" val="37587329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81075" y="1241425"/>
            <a:ext cx="4835525" cy="3349625"/>
          </a:xfrm>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7963950E-07B2-4EE1-8340-793DFB916242}" type="slidenum">
              <a:rPr lang="en-US" smtClean="0"/>
              <a:t>30</a:t>
            </a:fld>
            <a:endParaRPr lang="en-US"/>
          </a:p>
        </p:txBody>
      </p:sp>
    </p:spTree>
    <p:extLst>
      <p:ext uri="{BB962C8B-B14F-4D97-AF65-F5344CB8AC3E}">
        <p14:creationId xmlns:p14="http://schemas.microsoft.com/office/powerpoint/2010/main" val="14095127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81075" y="1241425"/>
            <a:ext cx="4835525" cy="3349625"/>
          </a:xfrm>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7963950E-07B2-4EE1-8340-793DFB916242}" type="slidenum">
              <a:rPr lang="en-US" smtClean="0"/>
              <a:t>31</a:t>
            </a:fld>
            <a:endParaRPr lang="en-US"/>
          </a:p>
        </p:txBody>
      </p:sp>
    </p:spTree>
    <p:extLst>
      <p:ext uri="{BB962C8B-B14F-4D97-AF65-F5344CB8AC3E}">
        <p14:creationId xmlns:p14="http://schemas.microsoft.com/office/powerpoint/2010/main" val="3961307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81075" y="1241425"/>
            <a:ext cx="4835525" cy="3349625"/>
          </a:xfrm>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7963950E-07B2-4EE1-8340-793DFB916242}" type="slidenum">
              <a:rPr lang="en-US" smtClean="0"/>
              <a:t>4</a:t>
            </a:fld>
            <a:endParaRPr lang="en-US"/>
          </a:p>
        </p:txBody>
      </p:sp>
    </p:spTree>
    <p:extLst>
      <p:ext uri="{BB962C8B-B14F-4D97-AF65-F5344CB8AC3E}">
        <p14:creationId xmlns:p14="http://schemas.microsoft.com/office/powerpoint/2010/main" val="1838415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81075" y="1241425"/>
            <a:ext cx="4835525" cy="3349625"/>
          </a:xfrm>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7963950E-07B2-4EE1-8340-793DFB916242}" type="slidenum">
              <a:rPr lang="en-US" smtClean="0"/>
              <a:t>5</a:t>
            </a:fld>
            <a:endParaRPr lang="en-US"/>
          </a:p>
        </p:txBody>
      </p:sp>
    </p:spTree>
    <p:extLst>
      <p:ext uri="{BB962C8B-B14F-4D97-AF65-F5344CB8AC3E}">
        <p14:creationId xmlns:p14="http://schemas.microsoft.com/office/powerpoint/2010/main" val="3822938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81075" y="1241425"/>
            <a:ext cx="4835525" cy="3349625"/>
          </a:xfrm>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7963950E-07B2-4EE1-8340-793DFB916242}" type="slidenum">
              <a:rPr lang="en-US" smtClean="0"/>
              <a:t>6</a:t>
            </a:fld>
            <a:endParaRPr lang="en-US"/>
          </a:p>
        </p:txBody>
      </p:sp>
    </p:spTree>
    <p:extLst>
      <p:ext uri="{BB962C8B-B14F-4D97-AF65-F5344CB8AC3E}">
        <p14:creationId xmlns:p14="http://schemas.microsoft.com/office/powerpoint/2010/main" val="36822811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81075" y="1241425"/>
            <a:ext cx="4835525" cy="3349625"/>
          </a:xfrm>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7963950E-07B2-4EE1-8340-793DFB916242}" type="slidenum">
              <a:rPr lang="en-US" smtClean="0"/>
              <a:t>7</a:t>
            </a:fld>
            <a:endParaRPr lang="en-US"/>
          </a:p>
        </p:txBody>
      </p:sp>
    </p:spTree>
    <p:extLst>
      <p:ext uri="{BB962C8B-B14F-4D97-AF65-F5344CB8AC3E}">
        <p14:creationId xmlns:p14="http://schemas.microsoft.com/office/powerpoint/2010/main" val="880412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81075" y="1241425"/>
            <a:ext cx="4835525" cy="3349625"/>
          </a:xfrm>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7963950E-07B2-4EE1-8340-793DFB916242}" type="slidenum">
              <a:rPr lang="en-US" smtClean="0"/>
              <a:t>8</a:t>
            </a:fld>
            <a:endParaRPr lang="en-US"/>
          </a:p>
        </p:txBody>
      </p:sp>
    </p:spTree>
    <p:extLst>
      <p:ext uri="{BB962C8B-B14F-4D97-AF65-F5344CB8AC3E}">
        <p14:creationId xmlns:p14="http://schemas.microsoft.com/office/powerpoint/2010/main" val="3379624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81075" y="1241425"/>
            <a:ext cx="4835525" cy="3349625"/>
          </a:xfrm>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7963950E-07B2-4EE1-8340-793DFB916242}" type="slidenum">
              <a:rPr lang="en-US" smtClean="0"/>
              <a:t>9</a:t>
            </a:fld>
            <a:endParaRPr lang="en-US"/>
          </a:p>
        </p:txBody>
      </p:sp>
    </p:spTree>
    <p:extLst>
      <p:ext uri="{BB962C8B-B14F-4D97-AF65-F5344CB8AC3E}">
        <p14:creationId xmlns:p14="http://schemas.microsoft.com/office/powerpoint/2010/main" val="225596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de-DE"/>
              <a:t>Mastertitelformat bearbeiten</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091EE882-832A-47BC-BD9D-4C9B1069C0AF}" type="datetime1">
              <a:rPr lang="en-US" smtClean="0"/>
              <a:t>11/30/2020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CA909-9A41-4AE9-916C-B71EFA31B5C8}" type="slidenum">
              <a:rPr lang="en-US" smtClean="0"/>
              <a:pPr/>
              <a:t>‹Nr.›</a:t>
            </a:fld>
            <a:endParaRPr lang="en-US"/>
          </a:p>
        </p:txBody>
      </p:sp>
    </p:spTree>
    <p:extLst>
      <p:ext uri="{BB962C8B-B14F-4D97-AF65-F5344CB8AC3E}">
        <p14:creationId xmlns:p14="http://schemas.microsoft.com/office/powerpoint/2010/main" val="2031886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DEAB7DC0-B5BB-4384-BDFC-110F06C4EA2C}" type="datetime1">
              <a:rPr lang="en-US" smtClean="0"/>
              <a:t>11/30/2020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CA909-9A41-4AE9-916C-B71EFA31B5C8}" type="slidenum">
              <a:rPr lang="en-US" smtClean="0"/>
              <a:t>‹Nr.›</a:t>
            </a:fld>
            <a:endParaRPr lang="en-US"/>
          </a:p>
        </p:txBody>
      </p:sp>
    </p:spTree>
    <p:extLst>
      <p:ext uri="{BB962C8B-B14F-4D97-AF65-F5344CB8AC3E}">
        <p14:creationId xmlns:p14="http://schemas.microsoft.com/office/powerpoint/2010/main" val="1225522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F9FDE1FD-3AE2-4770-9103-5E1413022B8D}" type="datetime1">
              <a:rPr lang="en-US" smtClean="0"/>
              <a:t>11/30/2020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CA909-9A41-4AE9-916C-B71EFA31B5C8}" type="slidenum">
              <a:rPr lang="en-US" smtClean="0"/>
              <a:t>‹Nr.›</a:t>
            </a:fld>
            <a:endParaRPr lang="en-US"/>
          </a:p>
        </p:txBody>
      </p:sp>
    </p:spTree>
    <p:extLst>
      <p:ext uri="{BB962C8B-B14F-4D97-AF65-F5344CB8AC3E}">
        <p14:creationId xmlns:p14="http://schemas.microsoft.com/office/powerpoint/2010/main" val="5250352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4"/>
            <a:ext cx="8420100" cy="2387600"/>
          </a:xfrm>
        </p:spPr>
        <p:txBody>
          <a:bodyPr anchor="b"/>
          <a:lstStyle>
            <a:lvl1pPr algn="ctr">
              <a:defRPr sz="6000"/>
            </a:lvl1pPr>
          </a:lstStyle>
          <a:p>
            <a:r>
              <a:rPr lang="de-DE"/>
              <a:t>Mastertitelformat bearbeiten</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177" indent="0" algn="ctr">
              <a:buNone/>
              <a:defRPr sz="2000"/>
            </a:lvl2pPr>
            <a:lvl3pPr marL="914354" indent="0" algn="ctr">
              <a:buNone/>
              <a:defRPr sz="1801"/>
            </a:lvl3pPr>
            <a:lvl4pPr marL="1371531"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091EE882-832A-47BC-BD9D-4C9B1069C0AF}" type="datetime1">
              <a:rPr lang="en-US" smtClean="0"/>
              <a:t>11/30/2020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0" y="2"/>
            <a:ext cx="2228850" cy="365125"/>
          </a:xfrm>
        </p:spPr>
        <p:txBody>
          <a:bodyPr/>
          <a:lstStyle>
            <a:lvl1pPr algn="l">
              <a:defRPr>
                <a:solidFill>
                  <a:schemeClr val="bg2">
                    <a:lumMod val="50000"/>
                  </a:schemeClr>
                </a:solidFill>
              </a:defRPr>
            </a:lvl1pPr>
          </a:lstStyle>
          <a:p>
            <a:fld id="{462CA909-9A41-4AE9-916C-B71EFA31B5C8}" type="slidenum">
              <a:rPr lang="en-US" smtClean="0"/>
              <a:pPr/>
              <a:t>‹Nr.›</a:t>
            </a:fld>
            <a:endParaRPr lang="en-US"/>
          </a:p>
        </p:txBody>
      </p:sp>
    </p:spTree>
    <p:extLst>
      <p:ext uri="{BB962C8B-B14F-4D97-AF65-F5344CB8AC3E}">
        <p14:creationId xmlns:p14="http://schemas.microsoft.com/office/powerpoint/2010/main" val="781699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7EBB4851-1461-4385-9F0A-41E9D1180DBB}" type="datetime1">
              <a:rPr lang="en-US" smtClean="0"/>
              <a:t>11/30/2020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lgn="ctr">
              <a:defRPr/>
            </a:lvl1pPr>
          </a:lstStyle>
          <a:p>
            <a:fld id="{462CA909-9A41-4AE9-916C-B71EFA31B5C8}" type="slidenum">
              <a:rPr lang="en-US" smtClean="0"/>
              <a:pPr/>
              <a:t>‹Nr.›</a:t>
            </a:fld>
            <a:endParaRPr lang="en-US"/>
          </a:p>
        </p:txBody>
      </p:sp>
    </p:spTree>
    <p:extLst>
      <p:ext uri="{BB962C8B-B14F-4D97-AF65-F5344CB8AC3E}">
        <p14:creationId xmlns:p14="http://schemas.microsoft.com/office/powerpoint/2010/main" val="1201947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de-DE"/>
              <a:t>Mastertitelformat bearbeiten</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84A1A16E-762F-41CD-976B-D6865B725DD6}" type="datetime1">
              <a:rPr lang="en-US" smtClean="0"/>
              <a:t>11/30/2020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CA909-9A41-4AE9-916C-B71EFA31B5C8}" type="slidenum">
              <a:rPr lang="en-US" smtClean="0"/>
              <a:t>‹Nr.›</a:t>
            </a:fld>
            <a:endParaRPr lang="en-US"/>
          </a:p>
        </p:txBody>
      </p:sp>
    </p:spTree>
    <p:extLst>
      <p:ext uri="{BB962C8B-B14F-4D97-AF65-F5344CB8AC3E}">
        <p14:creationId xmlns:p14="http://schemas.microsoft.com/office/powerpoint/2010/main" val="2101171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67E65B58-D7FD-46D0-98EC-8E79AA21A61B}" type="datetime1">
              <a:rPr lang="en-US" smtClean="0"/>
              <a:t>11/30/2020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2CA909-9A41-4AE9-916C-B71EFA31B5C8}" type="slidenum">
              <a:rPr lang="en-US" smtClean="0"/>
              <a:t>‹Nr.›</a:t>
            </a:fld>
            <a:endParaRPr lang="en-US"/>
          </a:p>
        </p:txBody>
      </p:sp>
    </p:spTree>
    <p:extLst>
      <p:ext uri="{BB962C8B-B14F-4D97-AF65-F5344CB8AC3E}">
        <p14:creationId xmlns:p14="http://schemas.microsoft.com/office/powerpoint/2010/main" val="1578082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de-DE"/>
              <a:t>Mastertitelformat bearbeiten</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682329" y="2505075"/>
            <a:ext cx="4190702"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5014913" y="2505075"/>
            <a:ext cx="4211340"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1A87FE0F-0439-4A39-956F-0314EA8A48CB}" type="datetime1">
              <a:rPr lang="en-US" smtClean="0"/>
              <a:t>11/30/2020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2CA909-9A41-4AE9-916C-B71EFA31B5C8}" type="slidenum">
              <a:rPr lang="en-US" smtClean="0"/>
              <a:t>‹Nr.›</a:t>
            </a:fld>
            <a:endParaRPr lang="en-US"/>
          </a:p>
        </p:txBody>
      </p:sp>
    </p:spTree>
    <p:extLst>
      <p:ext uri="{BB962C8B-B14F-4D97-AF65-F5344CB8AC3E}">
        <p14:creationId xmlns:p14="http://schemas.microsoft.com/office/powerpoint/2010/main" val="3274197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DDB42F61-28E0-46BE-B3E2-352561A83BF7}" type="datetime1">
              <a:rPr lang="en-US" smtClean="0"/>
              <a:t>11/30/2020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2CA909-9A41-4AE9-916C-B71EFA31B5C8}" type="slidenum">
              <a:rPr lang="en-US" smtClean="0"/>
              <a:t>‹Nr.›</a:t>
            </a:fld>
            <a:endParaRPr lang="en-US"/>
          </a:p>
        </p:txBody>
      </p:sp>
    </p:spTree>
    <p:extLst>
      <p:ext uri="{BB962C8B-B14F-4D97-AF65-F5344CB8AC3E}">
        <p14:creationId xmlns:p14="http://schemas.microsoft.com/office/powerpoint/2010/main" val="2697701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CDF280-C0E6-444B-862E-AC4FD83387AD}" type="datetime1">
              <a:rPr lang="en-US" smtClean="0"/>
              <a:t>11/30/2020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2CA909-9A41-4AE9-916C-B71EFA31B5C8}" type="slidenum">
              <a:rPr lang="en-US" smtClean="0"/>
              <a:t>‹Nr.›</a:t>
            </a:fld>
            <a:endParaRPr lang="en-US"/>
          </a:p>
        </p:txBody>
      </p:sp>
    </p:spTree>
    <p:extLst>
      <p:ext uri="{BB962C8B-B14F-4D97-AF65-F5344CB8AC3E}">
        <p14:creationId xmlns:p14="http://schemas.microsoft.com/office/powerpoint/2010/main" val="2605978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de-DE"/>
              <a:t>Mastertitelformat bearbeiten</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4F035480-1DC2-4478-9F41-E517331D0336}" type="datetime1">
              <a:rPr lang="en-US" smtClean="0"/>
              <a:t>11/30/2020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2CA909-9A41-4AE9-916C-B71EFA31B5C8}" type="slidenum">
              <a:rPr lang="en-US" smtClean="0"/>
              <a:t>‹Nr.›</a:t>
            </a:fld>
            <a:endParaRPr lang="en-US"/>
          </a:p>
        </p:txBody>
      </p:sp>
    </p:spTree>
    <p:extLst>
      <p:ext uri="{BB962C8B-B14F-4D97-AF65-F5344CB8AC3E}">
        <p14:creationId xmlns:p14="http://schemas.microsoft.com/office/powerpoint/2010/main" val="705179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FC4077DC-1496-4E32-9DDB-4E5A1904C4FE}" type="datetime1">
              <a:rPr lang="en-US" smtClean="0"/>
              <a:t>11/30/2020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2CA909-9A41-4AE9-916C-B71EFA31B5C8}" type="slidenum">
              <a:rPr lang="en-US" smtClean="0"/>
              <a:t>‹Nr.›</a:t>
            </a:fld>
            <a:endParaRPr lang="en-US"/>
          </a:p>
        </p:txBody>
      </p:sp>
    </p:spTree>
    <p:extLst>
      <p:ext uri="{BB962C8B-B14F-4D97-AF65-F5344CB8AC3E}">
        <p14:creationId xmlns:p14="http://schemas.microsoft.com/office/powerpoint/2010/main" val="3049926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C0FDC6-A328-40D3-961F-093FE0F388A4}" type="datetime1">
              <a:rPr lang="en-US" smtClean="0"/>
              <a:t>11/30/2020</a:t>
            </a:fld>
            <a:endParaRPr 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03860" y="-5623"/>
            <a:ext cx="222885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ctr"/>
            <a:fld id="{462CA909-9A41-4AE9-916C-B71EFA31B5C8}" type="slidenum">
              <a:rPr lang="en-US" smtClean="0"/>
              <a:pPr/>
              <a:t>‹Nr.›</a:t>
            </a:fld>
            <a:endParaRPr lang="en-US"/>
          </a:p>
        </p:txBody>
      </p:sp>
      <p:pic>
        <p:nvPicPr>
          <p:cNvPr id="7" name="Grafik 6">
            <a:extLst>
              <a:ext uri="{FF2B5EF4-FFF2-40B4-BE49-F238E27FC236}">
                <a16:creationId xmlns:a16="http://schemas.microsoft.com/office/drawing/2014/main" id="{74BC411C-DA02-41E2-BAE0-3B8EF4D99DDD}"/>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524576" y="70850"/>
            <a:ext cx="1323831" cy="453619"/>
          </a:xfrm>
          <a:prstGeom prst="rect">
            <a:avLst/>
          </a:prstGeom>
        </p:spPr>
      </p:pic>
      <p:pic>
        <p:nvPicPr>
          <p:cNvPr id="8" name="Grafik 7">
            <a:extLst>
              <a:ext uri="{FF2B5EF4-FFF2-40B4-BE49-F238E27FC236}">
                <a16:creationId xmlns:a16="http://schemas.microsoft.com/office/drawing/2014/main" id="{40420F0E-9885-43C2-A076-699D8B68FC3C}"/>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9619" y="6338602"/>
            <a:ext cx="4443620" cy="542344"/>
          </a:xfrm>
          <a:prstGeom prst="rect">
            <a:avLst/>
          </a:prstGeom>
        </p:spPr>
      </p:pic>
      <p:pic>
        <p:nvPicPr>
          <p:cNvPr id="9" name="Grafik 8">
            <a:extLst>
              <a:ext uri="{FF2B5EF4-FFF2-40B4-BE49-F238E27FC236}">
                <a16:creationId xmlns:a16="http://schemas.microsoft.com/office/drawing/2014/main" id="{52FE5FA9-C82E-4334-81FE-788E31DAE22C}"/>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4445619" y="6342290"/>
            <a:ext cx="4443620" cy="542344"/>
          </a:xfrm>
          <a:prstGeom prst="rect">
            <a:avLst/>
          </a:prstGeom>
        </p:spPr>
      </p:pic>
      <p:pic>
        <p:nvPicPr>
          <p:cNvPr id="10" name="Grafik 9">
            <a:extLst>
              <a:ext uri="{FF2B5EF4-FFF2-40B4-BE49-F238E27FC236}">
                <a16:creationId xmlns:a16="http://schemas.microsoft.com/office/drawing/2014/main" id="{DC8E9A87-8BC9-4E41-BF2D-C967578503D2}"/>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r="76859"/>
          <a:stretch/>
        </p:blipFill>
        <p:spPr>
          <a:xfrm>
            <a:off x="8877715" y="6338599"/>
            <a:ext cx="1028286" cy="542344"/>
          </a:xfrm>
          <a:prstGeom prst="rect">
            <a:avLst/>
          </a:prstGeom>
        </p:spPr>
      </p:pic>
    </p:spTree>
    <p:extLst>
      <p:ext uri="{BB962C8B-B14F-4D97-AF65-F5344CB8AC3E}">
        <p14:creationId xmlns:p14="http://schemas.microsoft.com/office/powerpoint/2010/main" val="282362754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673"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1.xml"/><Relationship Id="rId1" Type="http://schemas.openxmlformats.org/officeDocument/2006/relationships/slideLayout" Target="../slideLayouts/slideLayout4.xml"/><Relationship Id="rId5" Type="http://schemas.openxmlformats.org/officeDocument/2006/relationships/hyperlink" Target="https://www.watchindonesia.de/21034/flyerserie-nachhaltiges-palmoel-was-biokraftstoffe-uns-versprechen?lang=de" TargetMode="External"/><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066801" y="6127962"/>
            <a:ext cx="7772400" cy="1908644"/>
          </a:xfrm>
        </p:spPr>
        <p:txBody>
          <a:bodyPr>
            <a:normAutofit fontScale="90000"/>
          </a:bodyPr>
          <a:lstStyle/>
          <a:p>
            <a:br>
              <a:rPr lang="de-DE" sz="3600" b="1" dirty="0"/>
            </a:br>
            <a:br>
              <a:rPr lang="de-DE" sz="3600" b="1" dirty="0"/>
            </a:br>
            <a:br>
              <a:rPr lang="de-DE" sz="3600" b="1" dirty="0"/>
            </a:br>
            <a:br>
              <a:rPr lang="de-DE" sz="3600" b="1" dirty="0"/>
            </a:br>
            <a:br>
              <a:rPr lang="de-DE" sz="3600" b="1" dirty="0"/>
            </a:br>
            <a:br>
              <a:rPr lang="de-DE" sz="3600" b="1" dirty="0"/>
            </a:br>
            <a:br>
              <a:rPr lang="de-DE" sz="3600" b="1" dirty="0"/>
            </a:br>
            <a:br>
              <a:rPr lang="de-DE" sz="3600" b="1" dirty="0"/>
            </a:br>
            <a:br>
              <a:rPr lang="de-DE" sz="3600" b="1" dirty="0"/>
            </a:br>
            <a:br>
              <a:rPr lang="de-DE" sz="3600" b="1" dirty="0"/>
            </a:br>
            <a:br>
              <a:rPr lang="de-DE" sz="3600" b="1" dirty="0"/>
            </a:br>
            <a:br>
              <a:rPr lang="de-DE" sz="3600" b="1" dirty="0"/>
            </a:br>
            <a:br>
              <a:rPr lang="de-DE" sz="3600" b="1" dirty="0">
                <a:latin typeface="+mn-lt"/>
              </a:rPr>
            </a:br>
            <a:r>
              <a:rPr lang="de-DE" sz="2000" dirty="0">
                <a:latin typeface="+mn-lt"/>
              </a:rPr>
              <a:t>Workshopkonzepte für Grund- und Oberschulen zum Thema</a:t>
            </a:r>
            <a:br>
              <a:rPr lang="de-DE" sz="3100" dirty="0">
                <a:latin typeface="+mn-lt"/>
              </a:rPr>
            </a:br>
            <a:br>
              <a:rPr lang="de-DE" sz="3100" dirty="0">
                <a:latin typeface="+mn-lt"/>
              </a:rPr>
            </a:br>
            <a:br>
              <a:rPr lang="de-DE" sz="3100" dirty="0">
                <a:latin typeface="+mn-lt"/>
              </a:rPr>
            </a:br>
            <a:br>
              <a:rPr lang="de-DE" sz="3100" dirty="0">
                <a:latin typeface="+mn-lt"/>
              </a:rPr>
            </a:br>
            <a:br>
              <a:rPr lang="de-DE" sz="3100" dirty="0">
                <a:latin typeface="+mn-lt"/>
              </a:rPr>
            </a:br>
            <a:br>
              <a:rPr lang="de-DE" sz="3100" dirty="0">
                <a:latin typeface="+mn-lt"/>
              </a:rPr>
            </a:br>
            <a:br>
              <a:rPr lang="de-DE" sz="3100" dirty="0">
                <a:latin typeface="+mn-lt"/>
              </a:rPr>
            </a:br>
            <a:br>
              <a:rPr lang="de-DE" sz="3600" b="1" dirty="0">
                <a:latin typeface="+mn-lt"/>
              </a:rPr>
            </a:br>
            <a:r>
              <a:rPr lang="de-DE" sz="2700" b="1" dirty="0">
                <a:latin typeface="+mn-lt"/>
              </a:rPr>
              <a:t>„Nachhaltiges Palmöl? </a:t>
            </a:r>
            <a:br>
              <a:rPr lang="de-DE" sz="2700" b="1" dirty="0">
                <a:latin typeface="+mn-lt"/>
              </a:rPr>
            </a:br>
            <a:r>
              <a:rPr lang="de-DE" sz="2700" b="1" dirty="0">
                <a:latin typeface="+mn-lt"/>
              </a:rPr>
              <a:t>- Was Biokraftstoffe uns versprechen“</a:t>
            </a:r>
            <a:br>
              <a:rPr lang="de-DE" sz="2700" b="1" dirty="0">
                <a:latin typeface="+mn-lt"/>
              </a:rPr>
            </a:br>
            <a:br>
              <a:rPr lang="de-DE" sz="3600" b="1" dirty="0">
                <a:latin typeface="+mn-lt"/>
              </a:rPr>
            </a:br>
            <a:r>
              <a:rPr lang="de-DE" sz="1800" dirty="0">
                <a:latin typeface="+mn-lt"/>
              </a:rPr>
              <a:t>von Watch Indonesia! e.V. </a:t>
            </a:r>
            <a:br>
              <a:rPr lang="de-DE" sz="1800" dirty="0">
                <a:latin typeface="+mn-lt"/>
              </a:rPr>
            </a:br>
            <a:r>
              <a:rPr lang="de-DE" sz="1800" dirty="0">
                <a:latin typeface="+mn-lt"/>
              </a:rPr>
              <a:t>Urbanstraße 114</a:t>
            </a:r>
            <a:br>
              <a:rPr lang="de-DE" sz="1800" dirty="0">
                <a:latin typeface="+mn-lt"/>
              </a:rPr>
            </a:br>
            <a:r>
              <a:rPr lang="de-DE" sz="1800" dirty="0">
                <a:latin typeface="+mn-lt"/>
              </a:rPr>
              <a:t>10967 Berlin</a:t>
            </a:r>
            <a:br>
              <a:rPr lang="de-DE" sz="3600" b="1" dirty="0">
                <a:latin typeface="+mn-lt"/>
              </a:rPr>
            </a:br>
            <a:br>
              <a:rPr lang="de-DE" sz="3600" b="1" dirty="0">
                <a:latin typeface="+mn-lt"/>
              </a:rPr>
            </a:br>
            <a:br>
              <a:rPr lang="de-DE" sz="3200" b="1" dirty="0"/>
            </a:br>
            <a:br>
              <a:rPr lang="de-DE" sz="3200" b="1" dirty="0"/>
            </a:br>
            <a:br>
              <a:rPr lang="de-DE" sz="2201" b="1" dirty="0"/>
            </a:br>
            <a:endParaRPr lang="de-DE" sz="2201" b="1" dirty="0"/>
          </a:p>
        </p:txBody>
      </p:sp>
      <p:pic>
        <p:nvPicPr>
          <p:cNvPr id="6" name="Grafik 5" descr="Ein Bild, das draußen, Pflanze, Baum, Handfläche enthält.&#10;&#10;Automatisch generierte Beschreibung">
            <a:extLst>
              <a:ext uri="{FF2B5EF4-FFF2-40B4-BE49-F238E27FC236}">
                <a16:creationId xmlns:a16="http://schemas.microsoft.com/office/drawing/2014/main" id="{DFB02374-0A05-4F9B-B70B-1C0BDA232A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575" y="2101026"/>
            <a:ext cx="8334850" cy="2068414"/>
          </a:xfrm>
          <a:prstGeom prst="rect">
            <a:avLst/>
          </a:prstGeom>
        </p:spPr>
      </p:pic>
    </p:spTree>
    <p:extLst>
      <p:ext uri="{BB962C8B-B14F-4D97-AF65-F5344CB8AC3E}">
        <p14:creationId xmlns:p14="http://schemas.microsoft.com/office/powerpoint/2010/main" val="2864931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p:cNvGrpSpPr/>
        <p:nvPr/>
      </p:nvGrpSpPr>
      <p:grpSpPr>
        <a:xfrm>
          <a:off x="0" y="0"/>
          <a:ext cx="0" cy="0"/>
          <a:chOff x="0" y="0"/>
          <a:chExt cx="0" cy="0"/>
        </a:xfrm>
      </p:grpSpPr>
      <p:graphicFrame>
        <p:nvGraphicFramePr>
          <p:cNvPr id="5" name="Tabelle 5">
            <a:extLst>
              <a:ext uri="{FF2B5EF4-FFF2-40B4-BE49-F238E27FC236}">
                <a16:creationId xmlns:a16="http://schemas.microsoft.com/office/drawing/2014/main" id="{F6CC8157-590F-4D03-85BB-83672E765F36}"/>
              </a:ext>
            </a:extLst>
          </p:cNvPr>
          <p:cNvGraphicFramePr>
            <a:graphicFrameLocks noGrp="1"/>
          </p:cNvGraphicFramePr>
          <p:nvPr>
            <p:ph idx="1"/>
            <p:extLst>
              <p:ext uri="{D42A27DB-BD31-4B8C-83A1-F6EECF244321}">
                <p14:modId xmlns:p14="http://schemas.microsoft.com/office/powerpoint/2010/main" val="4193755505"/>
              </p:ext>
            </p:extLst>
          </p:nvPr>
        </p:nvGraphicFramePr>
        <p:xfrm>
          <a:off x="602942" y="1068155"/>
          <a:ext cx="8700116" cy="5248825"/>
        </p:xfrm>
        <a:graphic>
          <a:graphicData uri="http://schemas.openxmlformats.org/drawingml/2006/table">
            <a:tbl>
              <a:tblPr firstRow="1" bandRow="1">
                <a:tableStyleId>{91EBBBCC-DAD2-459C-BE2E-F6DE35CF9A28}</a:tableStyleId>
              </a:tblPr>
              <a:tblGrid>
                <a:gridCol w="1181835">
                  <a:extLst>
                    <a:ext uri="{9D8B030D-6E8A-4147-A177-3AD203B41FA5}">
                      <a16:colId xmlns:a16="http://schemas.microsoft.com/office/drawing/2014/main" val="620124980"/>
                    </a:ext>
                  </a:extLst>
                </a:gridCol>
                <a:gridCol w="1718204">
                  <a:extLst>
                    <a:ext uri="{9D8B030D-6E8A-4147-A177-3AD203B41FA5}">
                      <a16:colId xmlns:a16="http://schemas.microsoft.com/office/drawing/2014/main" val="3515559220"/>
                    </a:ext>
                  </a:extLst>
                </a:gridCol>
                <a:gridCol w="1927297">
                  <a:extLst>
                    <a:ext uri="{9D8B030D-6E8A-4147-A177-3AD203B41FA5}">
                      <a16:colId xmlns:a16="http://schemas.microsoft.com/office/drawing/2014/main" val="1747474899"/>
                    </a:ext>
                  </a:extLst>
                </a:gridCol>
                <a:gridCol w="2168268">
                  <a:extLst>
                    <a:ext uri="{9D8B030D-6E8A-4147-A177-3AD203B41FA5}">
                      <a16:colId xmlns:a16="http://schemas.microsoft.com/office/drawing/2014/main" val="1269207155"/>
                    </a:ext>
                  </a:extLst>
                </a:gridCol>
                <a:gridCol w="1704512">
                  <a:extLst>
                    <a:ext uri="{9D8B030D-6E8A-4147-A177-3AD203B41FA5}">
                      <a16:colId xmlns:a16="http://schemas.microsoft.com/office/drawing/2014/main" val="2913341742"/>
                    </a:ext>
                  </a:extLst>
                </a:gridCol>
              </a:tblGrid>
              <a:tr h="332003">
                <a:tc>
                  <a:txBody>
                    <a:bodyPr/>
                    <a:lstStyle/>
                    <a:p>
                      <a:r>
                        <a:rPr lang="de-DE" sz="1200" dirty="0">
                          <a:solidFill>
                            <a:schemeClr val="tx1"/>
                          </a:solidFill>
                        </a:rPr>
                        <a:t>Dauer/Phase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1200" dirty="0">
                          <a:solidFill>
                            <a:schemeClr val="tx1"/>
                          </a:solidFill>
                        </a:rPr>
                        <a:t>Lernziel &amp; Methode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1200" dirty="0">
                          <a:solidFill>
                            <a:schemeClr val="tx1"/>
                          </a:solidFill>
                        </a:rPr>
                        <a:t>Schüler*</a:t>
                      </a:r>
                      <a:r>
                        <a:rPr lang="de-DE" sz="1200" dirty="0" err="1">
                          <a:solidFill>
                            <a:schemeClr val="tx1"/>
                          </a:solidFill>
                        </a:rPr>
                        <a:t>innenaktivität</a:t>
                      </a:r>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1200" dirty="0">
                          <a:solidFill>
                            <a:schemeClr val="tx1"/>
                          </a:solidFill>
                        </a:rPr>
                        <a:t>Referent*</a:t>
                      </a:r>
                      <a:r>
                        <a:rPr lang="de-DE" sz="1200" dirty="0" err="1">
                          <a:solidFill>
                            <a:schemeClr val="tx1"/>
                          </a:solidFill>
                        </a:rPr>
                        <a:t>innenaktivität</a:t>
                      </a:r>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1200" dirty="0">
                          <a:solidFill>
                            <a:schemeClr val="tx1"/>
                          </a:solidFill>
                        </a:rPr>
                        <a:t>Vorbereitung/Material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12677005"/>
                  </a:ext>
                </a:extLst>
              </a:tr>
              <a:tr h="1039393">
                <a:tc>
                  <a:txBody>
                    <a:bodyPr/>
                    <a:lstStyle/>
                    <a:p>
                      <a:r>
                        <a:rPr lang="de-DE" sz="1200" dirty="0">
                          <a:solidFill>
                            <a:schemeClr val="tx1"/>
                          </a:solidFill>
                        </a:rPr>
                        <a:t>Arbeitsphase</a:t>
                      </a: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r>
                        <a:rPr lang="de-DE" sz="1200" dirty="0">
                          <a:solidFill>
                            <a:schemeClr val="tx1"/>
                          </a:solidFill>
                        </a:rPr>
                        <a:t>5 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50000"/>
                      </a:schemeClr>
                    </a:solidFill>
                  </a:tcPr>
                </a:tc>
                <a:tc>
                  <a:txBody>
                    <a:bodyPr/>
                    <a:lstStyle/>
                    <a:p>
                      <a:r>
                        <a:rPr lang="de-DE" sz="1200" dirty="0">
                          <a:solidFill>
                            <a:schemeClr val="tx1"/>
                          </a:solidFill>
                        </a:rPr>
                        <a:t>Die Schüler*innen teilen mit, was der Film bei ihnen ausgelöst hat. Offene Fragen werden formuliert</a:t>
                      </a:r>
                      <a:endParaRPr lang="de-DE"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50000"/>
                      </a:schemeClr>
                    </a:solidFill>
                  </a:tcPr>
                </a:tc>
                <a:tc>
                  <a:txBody>
                    <a:bodyPr/>
                    <a:lstStyle/>
                    <a:p>
                      <a:r>
                        <a:rPr lang="de-DE" sz="1200" dirty="0">
                          <a:solidFill>
                            <a:schemeClr val="tx1"/>
                          </a:solidFill>
                        </a:rPr>
                        <a:t>Die Schüler*innen können sich mitteilen und offene Fragen werden gestellt.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50000"/>
                      </a:schemeClr>
                    </a:solidFill>
                  </a:tcPr>
                </a:tc>
                <a:tc>
                  <a:txBody>
                    <a:bodyPr/>
                    <a:lstStyle/>
                    <a:p>
                      <a:r>
                        <a:rPr lang="de-DE" sz="1200" dirty="0">
                          <a:solidFill>
                            <a:schemeClr val="tx1"/>
                          </a:solidFill>
                        </a:rPr>
                        <a:t>Die Referent*innen fragen die Schüler*innen wie es ihnen nach dem Film geht und ob sie Fragen haben und notieren diese ggf..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50000"/>
                      </a:schemeClr>
                    </a:solidFill>
                  </a:tcPr>
                </a:tc>
                <a:tc>
                  <a:txBody>
                    <a:bodyPr/>
                    <a:lstStyle/>
                    <a:p>
                      <a:r>
                        <a:rPr lang="de-DE" sz="1200" dirty="0">
                          <a:solidFill>
                            <a:schemeClr val="tx1"/>
                          </a:solidFill>
                        </a:rPr>
                        <a:t>Stifte, Moderationskarten.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50000"/>
                      </a:schemeClr>
                    </a:solidFill>
                  </a:tcPr>
                </a:tc>
                <a:extLst>
                  <a:ext uri="{0D108BD9-81ED-4DB2-BD59-A6C34878D82A}">
                    <a16:rowId xmlns:a16="http://schemas.microsoft.com/office/drawing/2014/main" val="1168000371"/>
                  </a:ext>
                </a:extLst>
              </a:tr>
              <a:tr h="471289">
                <a:tc>
                  <a:txBody>
                    <a:bodyPr/>
                    <a:lstStyle/>
                    <a:p>
                      <a:r>
                        <a:rPr lang="de-DE" sz="1200" dirty="0">
                          <a:solidFill>
                            <a:schemeClr val="tx1"/>
                          </a:solidFill>
                        </a:rPr>
                        <a:t>Pause</a:t>
                      </a:r>
                    </a:p>
                    <a:p>
                      <a:r>
                        <a:rPr lang="de-DE" sz="1200" dirty="0">
                          <a:solidFill>
                            <a:schemeClr val="tx1"/>
                          </a:solidFill>
                        </a:rPr>
                        <a:t>25 Minuten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r>
                        <a:rPr lang="de-DE" sz="1200" dirty="0">
                          <a:solidFill>
                            <a:schemeClr val="tx1"/>
                          </a:solidFill>
                        </a:rPr>
                        <a:t>Palmölfreie Kekse und Schokolade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extLst>
                  <a:ext uri="{0D108BD9-81ED-4DB2-BD59-A6C34878D82A}">
                    <a16:rowId xmlns:a16="http://schemas.microsoft.com/office/drawing/2014/main" val="3677931282"/>
                  </a:ext>
                </a:extLst>
              </a:tr>
              <a:tr h="1039393">
                <a:tc>
                  <a:txBody>
                    <a:bodyPr/>
                    <a:lstStyle/>
                    <a:p>
                      <a:r>
                        <a:rPr lang="de-DE" sz="1200" dirty="0">
                          <a:solidFill>
                            <a:schemeClr val="tx1"/>
                          </a:solidFill>
                        </a:rPr>
                        <a:t>Arbeitsphase</a:t>
                      </a: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r>
                        <a:rPr lang="de-DE" sz="1200" dirty="0">
                          <a:solidFill>
                            <a:schemeClr val="tx1"/>
                          </a:solidFill>
                        </a:rPr>
                        <a:t>10 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Die Schüler*innen verstehen den Arbeitsauftrag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chemeClr val="tx1"/>
                          </a:solidFill>
                        </a:rPr>
                        <a:t>Die Schüler*innen hören zu und können Rückfragen stellen.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kern="1200" dirty="0">
                          <a:solidFill>
                            <a:schemeClr val="dk1"/>
                          </a:solidFill>
                          <a:effectLst/>
                          <a:latin typeface="+mn-lt"/>
                          <a:ea typeface="+mn-ea"/>
                          <a:cs typeface="+mn-cs"/>
                        </a:rPr>
                        <a:t>Die Referent*innen begrüßen die Schüler*innen nach der Pause. Sie klären ggf. offene Fragen zum Film und erklären die Methode und beantworten Rückfragen diesbezüglich.</a:t>
                      </a:r>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Vorbereitete Flipcharts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extLst>
                  <a:ext uri="{0D108BD9-81ED-4DB2-BD59-A6C34878D82A}">
                    <a16:rowId xmlns:a16="http://schemas.microsoft.com/office/drawing/2014/main" val="2242827358"/>
                  </a:ext>
                </a:extLst>
              </a:tr>
              <a:tr h="1039393">
                <a:tc>
                  <a:txBody>
                    <a:bodyPr/>
                    <a:lstStyle/>
                    <a:p>
                      <a:r>
                        <a:rPr lang="de-DE" sz="1200" dirty="0">
                          <a:solidFill>
                            <a:schemeClr val="tx1"/>
                          </a:solidFill>
                        </a:rPr>
                        <a:t>Arbeitsphase</a:t>
                      </a: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r>
                        <a:rPr lang="de-DE" sz="1200" dirty="0">
                          <a:solidFill>
                            <a:schemeClr val="tx1"/>
                          </a:solidFill>
                        </a:rPr>
                        <a:t>35min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Die Schüler*innen tauschen sich zu den Problemen/ Frage-stellungen aus und Lösungsansätze sowie Handlungsoptionen entwickeln/ </a:t>
                      </a:r>
                    </a:p>
                    <a:p>
                      <a:r>
                        <a:rPr lang="de-DE" sz="1200" b="1" dirty="0">
                          <a:solidFill>
                            <a:schemeClr val="tx1"/>
                          </a:solidFill>
                        </a:rPr>
                        <a:t>World Café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In den Gruppe erarbeiten die Schüler*innen gemeinsam Lösungsansätze und Handlungsoptionen. Am ersten Tisch haben die Schüler*innen 15 Minuten Zeit an den übrigen je ca. 7 Minuten.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Die Referent*innen teilen die Schüler*innen in vier Gruppen und weisen ihnen die vorbereiteten Plätze zu. Während die Schüler*innen gemeinsam arbeiten, gehen die Referent*innen von Gruppe zu Gruppe und schauen, ob Unterstützung nötig ist.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Vier vorbereitete Tische mit Packpapier und einer Fragestellung versehen.</a:t>
                      </a:r>
                    </a:p>
                    <a:p>
                      <a:endParaRPr lang="de-DE" sz="1200" dirty="0">
                        <a:solidFill>
                          <a:schemeClr val="tx1"/>
                        </a:solidFill>
                      </a:endParaRPr>
                    </a:p>
                    <a:p>
                      <a:r>
                        <a:rPr lang="de-DE" sz="1200" dirty="0">
                          <a:solidFill>
                            <a:schemeClr val="tx1"/>
                          </a:solidFill>
                        </a:rPr>
                        <a:t>Stifte.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extLst>
                  <a:ext uri="{0D108BD9-81ED-4DB2-BD59-A6C34878D82A}">
                    <a16:rowId xmlns:a16="http://schemas.microsoft.com/office/drawing/2014/main" val="2684686250"/>
                  </a:ext>
                </a:extLst>
              </a:tr>
              <a:tr h="480060">
                <a:tc>
                  <a:txBody>
                    <a:bodyPr/>
                    <a:lstStyle/>
                    <a:p>
                      <a:r>
                        <a:rPr lang="de-DE" sz="1200" dirty="0">
                          <a:solidFill>
                            <a:schemeClr val="tx1"/>
                          </a:solidFill>
                        </a:rPr>
                        <a:t>Pause</a:t>
                      </a:r>
                    </a:p>
                    <a:p>
                      <a:r>
                        <a:rPr lang="de-DE" sz="1200" dirty="0">
                          <a:solidFill>
                            <a:schemeClr val="tx1"/>
                          </a:solidFill>
                        </a:rPr>
                        <a:t>10 Minuten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r>
                        <a:rPr lang="de-DE" sz="1200" dirty="0">
                          <a:solidFill>
                            <a:schemeClr val="tx1"/>
                          </a:solidFill>
                        </a:rPr>
                        <a:t>Palmölfreie Kekse und Schokolade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extLst>
                  <a:ext uri="{0D108BD9-81ED-4DB2-BD59-A6C34878D82A}">
                    <a16:rowId xmlns:a16="http://schemas.microsoft.com/office/drawing/2014/main" val="2971812863"/>
                  </a:ext>
                </a:extLst>
              </a:tr>
            </a:tbl>
          </a:graphicData>
        </a:graphic>
      </p:graphicFrame>
      <p:sp>
        <p:nvSpPr>
          <p:cNvPr id="2" name="Foliennummernplatzhalter 1">
            <a:extLst>
              <a:ext uri="{FF2B5EF4-FFF2-40B4-BE49-F238E27FC236}">
                <a16:creationId xmlns:a16="http://schemas.microsoft.com/office/drawing/2014/main" id="{6E653485-FBB4-4560-AC5C-DF9C2249B410}"/>
              </a:ext>
            </a:extLst>
          </p:cNvPr>
          <p:cNvSpPr>
            <a:spLocks noGrp="1"/>
          </p:cNvSpPr>
          <p:nvPr>
            <p:ph type="sldNum" sz="quarter" idx="12"/>
          </p:nvPr>
        </p:nvSpPr>
        <p:spPr/>
        <p:txBody>
          <a:bodyPr/>
          <a:lstStyle/>
          <a:p>
            <a:fld id="{462CA909-9A41-4AE9-916C-B71EFA31B5C8}" type="slidenum">
              <a:rPr lang="en-US" smtClean="0"/>
              <a:t>10</a:t>
            </a:fld>
            <a:endParaRPr lang="en-US"/>
          </a:p>
        </p:txBody>
      </p:sp>
      <p:sp>
        <p:nvSpPr>
          <p:cNvPr id="10" name="Titel 2">
            <a:extLst>
              <a:ext uri="{FF2B5EF4-FFF2-40B4-BE49-F238E27FC236}">
                <a16:creationId xmlns:a16="http://schemas.microsoft.com/office/drawing/2014/main" id="{699EF81D-3987-40F3-BEC9-F1546BE74557}"/>
              </a:ext>
            </a:extLst>
          </p:cNvPr>
          <p:cNvSpPr>
            <a:spLocks noGrp="1"/>
          </p:cNvSpPr>
          <p:nvPr>
            <p:ph type="title"/>
          </p:nvPr>
        </p:nvSpPr>
        <p:spPr>
          <a:xfrm>
            <a:off x="1009650" y="329617"/>
            <a:ext cx="7886700" cy="620295"/>
          </a:xfrm>
        </p:spPr>
        <p:txBody>
          <a:bodyPr>
            <a:normAutofit/>
          </a:bodyPr>
          <a:lstStyle/>
          <a:p>
            <a:r>
              <a:rPr lang="de-DE" sz="2400" dirty="0"/>
              <a:t>2.2 Grundschule – Workshopkonzept 180 Minuten</a:t>
            </a:r>
          </a:p>
        </p:txBody>
      </p:sp>
    </p:spTree>
    <p:extLst>
      <p:ext uri="{BB962C8B-B14F-4D97-AF65-F5344CB8AC3E}">
        <p14:creationId xmlns:p14="http://schemas.microsoft.com/office/powerpoint/2010/main" val="3885792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p:cNvGrpSpPr/>
        <p:nvPr/>
      </p:nvGrpSpPr>
      <p:grpSpPr>
        <a:xfrm>
          <a:off x="0" y="0"/>
          <a:ext cx="0" cy="0"/>
          <a:chOff x="0" y="0"/>
          <a:chExt cx="0" cy="0"/>
        </a:xfrm>
      </p:grpSpPr>
      <p:graphicFrame>
        <p:nvGraphicFramePr>
          <p:cNvPr id="5" name="Tabelle 5">
            <a:extLst>
              <a:ext uri="{FF2B5EF4-FFF2-40B4-BE49-F238E27FC236}">
                <a16:creationId xmlns:a16="http://schemas.microsoft.com/office/drawing/2014/main" id="{F6CC8157-590F-4D03-85BB-83672E765F36}"/>
              </a:ext>
            </a:extLst>
          </p:cNvPr>
          <p:cNvGraphicFramePr>
            <a:graphicFrameLocks noGrp="1"/>
          </p:cNvGraphicFramePr>
          <p:nvPr>
            <p:ph idx="1"/>
            <p:extLst>
              <p:ext uri="{D42A27DB-BD31-4B8C-83A1-F6EECF244321}">
                <p14:modId xmlns:p14="http://schemas.microsoft.com/office/powerpoint/2010/main" val="1443074127"/>
              </p:ext>
            </p:extLst>
          </p:nvPr>
        </p:nvGraphicFramePr>
        <p:xfrm>
          <a:off x="602942" y="1052915"/>
          <a:ext cx="8700116" cy="4995443"/>
        </p:xfrm>
        <a:graphic>
          <a:graphicData uri="http://schemas.openxmlformats.org/drawingml/2006/table">
            <a:tbl>
              <a:tblPr firstRow="1" bandRow="1">
                <a:tableStyleId>{91EBBBCC-DAD2-459C-BE2E-F6DE35CF9A28}</a:tableStyleId>
              </a:tblPr>
              <a:tblGrid>
                <a:gridCol w="1181835">
                  <a:extLst>
                    <a:ext uri="{9D8B030D-6E8A-4147-A177-3AD203B41FA5}">
                      <a16:colId xmlns:a16="http://schemas.microsoft.com/office/drawing/2014/main" val="620124980"/>
                    </a:ext>
                  </a:extLst>
                </a:gridCol>
                <a:gridCol w="1718204">
                  <a:extLst>
                    <a:ext uri="{9D8B030D-6E8A-4147-A177-3AD203B41FA5}">
                      <a16:colId xmlns:a16="http://schemas.microsoft.com/office/drawing/2014/main" val="3515559220"/>
                    </a:ext>
                  </a:extLst>
                </a:gridCol>
                <a:gridCol w="1927297">
                  <a:extLst>
                    <a:ext uri="{9D8B030D-6E8A-4147-A177-3AD203B41FA5}">
                      <a16:colId xmlns:a16="http://schemas.microsoft.com/office/drawing/2014/main" val="1747474899"/>
                    </a:ext>
                  </a:extLst>
                </a:gridCol>
                <a:gridCol w="2168268">
                  <a:extLst>
                    <a:ext uri="{9D8B030D-6E8A-4147-A177-3AD203B41FA5}">
                      <a16:colId xmlns:a16="http://schemas.microsoft.com/office/drawing/2014/main" val="1269207155"/>
                    </a:ext>
                  </a:extLst>
                </a:gridCol>
                <a:gridCol w="1704512">
                  <a:extLst>
                    <a:ext uri="{9D8B030D-6E8A-4147-A177-3AD203B41FA5}">
                      <a16:colId xmlns:a16="http://schemas.microsoft.com/office/drawing/2014/main" val="2913341742"/>
                    </a:ext>
                  </a:extLst>
                </a:gridCol>
              </a:tblGrid>
              <a:tr h="332003">
                <a:tc>
                  <a:txBody>
                    <a:bodyPr/>
                    <a:lstStyle/>
                    <a:p>
                      <a:r>
                        <a:rPr lang="de-DE" sz="1200" dirty="0">
                          <a:solidFill>
                            <a:schemeClr val="tx1"/>
                          </a:solidFill>
                        </a:rPr>
                        <a:t>Dauer/Phase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1200" dirty="0">
                          <a:solidFill>
                            <a:schemeClr val="tx1"/>
                          </a:solidFill>
                        </a:rPr>
                        <a:t>Lernziel &amp; Methode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1200" dirty="0">
                          <a:solidFill>
                            <a:schemeClr val="tx1"/>
                          </a:solidFill>
                        </a:rPr>
                        <a:t>Schüler*</a:t>
                      </a:r>
                      <a:r>
                        <a:rPr lang="de-DE" sz="1200" dirty="0" err="1">
                          <a:solidFill>
                            <a:schemeClr val="tx1"/>
                          </a:solidFill>
                        </a:rPr>
                        <a:t>innenaktivität</a:t>
                      </a:r>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1200" dirty="0">
                          <a:solidFill>
                            <a:schemeClr val="tx1"/>
                          </a:solidFill>
                        </a:rPr>
                        <a:t>Referent*</a:t>
                      </a:r>
                      <a:r>
                        <a:rPr lang="de-DE" sz="1200" dirty="0" err="1">
                          <a:solidFill>
                            <a:schemeClr val="tx1"/>
                          </a:solidFill>
                        </a:rPr>
                        <a:t>innenaktivität</a:t>
                      </a:r>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1200" dirty="0">
                          <a:solidFill>
                            <a:schemeClr val="tx1"/>
                          </a:solidFill>
                        </a:rPr>
                        <a:t>Vorbereitung/Material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12677005"/>
                  </a:ext>
                </a:extLst>
              </a:tr>
              <a:tr h="1039393">
                <a:tc>
                  <a:txBody>
                    <a:bodyPr/>
                    <a:lstStyle/>
                    <a:p>
                      <a:r>
                        <a:rPr lang="de-DE" sz="1200" dirty="0">
                          <a:solidFill>
                            <a:schemeClr val="tx1"/>
                          </a:solidFill>
                        </a:rPr>
                        <a:t>Arbeitsphase</a:t>
                      </a: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r>
                        <a:rPr lang="de-DE" sz="1200" dirty="0">
                          <a:solidFill>
                            <a:schemeClr val="tx1"/>
                          </a:solidFill>
                        </a:rPr>
                        <a:t>15 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chemeClr val="tx1"/>
                          </a:solidFill>
                        </a:rPr>
                        <a:t>Die Schüler*innen bewerten die Handlungsoptionen. Ergebnis ist eine Rangliste von möglichen Handlungsoptionen bzw. Lösungen/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dirty="0">
                          <a:solidFill>
                            <a:schemeClr val="tx1"/>
                          </a:solidFill>
                        </a:rPr>
                        <a:t>Punktevergabe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Die Schüler*innen gehen zwischen den Tischen hin und her und haben je Tisch drei grüne Punkte, die sie für die besten Vorschläge vergeben können und nach ihrer Auswahl neben die Vorschläge kleben.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Die Referent*innen wiederholen was die Schüler*innen tun sollen und vergeben grüne Klebepunkte.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Grüne Klebepunkte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extLst>
                  <a:ext uri="{0D108BD9-81ED-4DB2-BD59-A6C34878D82A}">
                    <a16:rowId xmlns:a16="http://schemas.microsoft.com/office/drawing/2014/main" val="1282691242"/>
                  </a:ext>
                </a:extLst>
              </a:tr>
              <a:tr h="878222">
                <a:tc>
                  <a:txBody>
                    <a:bodyPr/>
                    <a:lstStyle/>
                    <a:p>
                      <a:r>
                        <a:rPr lang="de-DE" sz="1200" dirty="0">
                          <a:solidFill>
                            <a:schemeClr val="tx1"/>
                          </a:solidFill>
                        </a:rPr>
                        <a:t>Arbeitsphase</a:t>
                      </a: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r>
                        <a:rPr lang="de-DE" sz="1200" dirty="0">
                          <a:solidFill>
                            <a:schemeClr val="tx1"/>
                          </a:solidFill>
                        </a:rPr>
                        <a:t>15 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dirty="0">
                          <a:solidFill>
                            <a:schemeClr val="tx1"/>
                          </a:solidFill>
                        </a:rPr>
                        <a:t>Die Rangliste wird gemeinsam betrachtet und die Schüler*innen beurteilen, welche Handlungsoptionen und Lösungen von ihnen umgesetzt werden sollen und was durch andere (Politik etc.) umgesetzt werden muss/</a:t>
                      </a:r>
                      <a:r>
                        <a:rPr lang="de-DE" sz="1200" b="1" dirty="0">
                          <a:solidFill>
                            <a:schemeClr val="tx1"/>
                          </a:solidFill>
                        </a:rPr>
                        <a:t>offene Diskussion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Die Schüler*innen beteiligen sich aktiv an der Diskussion.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Die Referent*innen fungieren als Moderator*innen die weiterhelfen, wenn die Diskussion ins stocken kommt.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Flipcharts, Stifte, Moderationskarten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extLst>
                  <a:ext uri="{0D108BD9-81ED-4DB2-BD59-A6C34878D82A}">
                    <a16:rowId xmlns:a16="http://schemas.microsoft.com/office/drawing/2014/main" val="1060498614"/>
                  </a:ext>
                </a:extLst>
              </a:tr>
              <a:tr h="835388">
                <a:tc>
                  <a:txBody>
                    <a:bodyPr/>
                    <a:lstStyle/>
                    <a:p>
                      <a:r>
                        <a:rPr lang="de-DE" sz="1200" dirty="0">
                          <a:solidFill>
                            <a:schemeClr val="tx1"/>
                          </a:solidFill>
                        </a:rPr>
                        <a:t>Abschluss</a:t>
                      </a: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r>
                        <a:rPr lang="de-DE" sz="1200" dirty="0">
                          <a:solidFill>
                            <a:schemeClr val="tx1"/>
                          </a:solidFill>
                        </a:rPr>
                        <a:t>15 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Feedback und Verabschiedung/</a:t>
                      </a:r>
                    </a:p>
                    <a:p>
                      <a:r>
                        <a:rPr lang="de-DE" sz="1200" b="1" dirty="0">
                          <a:solidFill>
                            <a:schemeClr val="tx1"/>
                          </a:solidFill>
                        </a:rPr>
                        <a:t>Ein-Punkt-Methode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Die Schüler*innen haben die Gelegenheit den Workshop zu bewerten  zu reflektieren.</a:t>
                      </a:r>
                    </a:p>
                    <a:p>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Die Referent*innenerklären die Feedbackmethode. Nach der Feedbackrunde verabschieden sie sich von den Schüler*innen.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pPr marL="0" indent="0">
                        <a:buFont typeface="+mj-lt"/>
                        <a:buNone/>
                      </a:pPr>
                      <a:r>
                        <a:rPr lang="de-DE" sz="1200" dirty="0">
                          <a:solidFill>
                            <a:schemeClr val="tx1"/>
                          </a:solidFill>
                        </a:rPr>
                        <a:t>Flipcharts, Stifte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extLst>
                  <a:ext uri="{0D108BD9-81ED-4DB2-BD59-A6C34878D82A}">
                    <a16:rowId xmlns:a16="http://schemas.microsoft.com/office/drawing/2014/main" val="641475360"/>
                  </a:ext>
                </a:extLst>
              </a:tr>
            </a:tbl>
          </a:graphicData>
        </a:graphic>
      </p:graphicFrame>
      <p:sp>
        <p:nvSpPr>
          <p:cNvPr id="2" name="Foliennummernplatzhalter 1">
            <a:extLst>
              <a:ext uri="{FF2B5EF4-FFF2-40B4-BE49-F238E27FC236}">
                <a16:creationId xmlns:a16="http://schemas.microsoft.com/office/drawing/2014/main" id="{6E653485-FBB4-4560-AC5C-DF9C2249B410}"/>
              </a:ext>
            </a:extLst>
          </p:cNvPr>
          <p:cNvSpPr>
            <a:spLocks noGrp="1"/>
          </p:cNvSpPr>
          <p:nvPr>
            <p:ph type="sldNum" sz="quarter" idx="12"/>
          </p:nvPr>
        </p:nvSpPr>
        <p:spPr/>
        <p:txBody>
          <a:bodyPr/>
          <a:lstStyle/>
          <a:p>
            <a:fld id="{462CA909-9A41-4AE9-916C-B71EFA31B5C8}" type="slidenum">
              <a:rPr lang="en-US" smtClean="0"/>
              <a:t>11</a:t>
            </a:fld>
            <a:endParaRPr lang="en-US"/>
          </a:p>
        </p:txBody>
      </p:sp>
      <p:sp>
        <p:nvSpPr>
          <p:cNvPr id="10" name="Titel 2">
            <a:extLst>
              <a:ext uri="{FF2B5EF4-FFF2-40B4-BE49-F238E27FC236}">
                <a16:creationId xmlns:a16="http://schemas.microsoft.com/office/drawing/2014/main" id="{42214A27-221D-4ECC-9ED6-ED1643CA7083}"/>
              </a:ext>
            </a:extLst>
          </p:cNvPr>
          <p:cNvSpPr>
            <a:spLocks noGrp="1"/>
          </p:cNvSpPr>
          <p:nvPr>
            <p:ph type="title"/>
          </p:nvPr>
        </p:nvSpPr>
        <p:spPr>
          <a:xfrm>
            <a:off x="1009650" y="329617"/>
            <a:ext cx="7886700" cy="620295"/>
          </a:xfrm>
        </p:spPr>
        <p:txBody>
          <a:bodyPr>
            <a:normAutofit/>
          </a:bodyPr>
          <a:lstStyle/>
          <a:p>
            <a:r>
              <a:rPr lang="de-DE" sz="2400" dirty="0"/>
              <a:t>2.2 Grundschule – Workshopkonzept 180 Minuten</a:t>
            </a:r>
          </a:p>
        </p:txBody>
      </p:sp>
    </p:spTree>
    <p:extLst>
      <p:ext uri="{BB962C8B-B14F-4D97-AF65-F5344CB8AC3E}">
        <p14:creationId xmlns:p14="http://schemas.microsoft.com/office/powerpoint/2010/main" val="3090169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3245A407-4D1D-4C90-AE54-7A7FBC631DA5}"/>
              </a:ext>
            </a:extLst>
          </p:cNvPr>
          <p:cNvSpPr>
            <a:spLocks noGrp="1"/>
          </p:cNvSpPr>
          <p:nvPr>
            <p:ph type="title"/>
          </p:nvPr>
        </p:nvSpPr>
        <p:spPr/>
        <p:txBody>
          <a:bodyPr>
            <a:normAutofit/>
          </a:bodyPr>
          <a:lstStyle/>
          <a:p>
            <a:r>
              <a:rPr lang="de-DE" sz="2400" dirty="0"/>
              <a:t>3. Konzepte für die Sekundarstufe I</a:t>
            </a:r>
          </a:p>
        </p:txBody>
      </p:sp>
      <p:sp>
        <p:nvSpPr>
          <p:cNvPr id="2" name="Foliennummernplatzhalter 1">
            <a:extLst>
              <a:ext uri="{FF2B5EF4-FFF2-40B4-BE49-F238E27FC236}">
                <a16:creationId xmlns:a16="http://schemas.microsoft.com/office/drawing/2014/main" id="{94626E9F-1435-4609-B636-E9128DDF7D4B}"/>
              </a:ext>
            </a:extLst>
          </p:cNvPr>
          <p:cNvSpPr>
            <a:spLocks noGrp="1"/>
          </p:cNvSpPr>
          <p:nvPr>
            <p:ph type="sldNum" sz="quarter" idx="12"/>
          </p:nvPr>
        </p:nvSpPr>
        <p:spPr/>
        <p:txBody>
          <a:bodyPr/>
          <a:lstStyle/>
          <a:p>
            <a:fld id="{462CA909-9A41-4AE9-916C-B71EFA31B5C8}" type="slidenum">
              <a:rPr lang="en-US" smtClean="0"/>
              <a:t>12</a:t>
            </a:fld>
            <a:endParaRPr lang="en-US"/>
          </a:p>
        </p:txBody>
      </p:sp>
      <p:sp>
        <p:nvSpPr>
          <p:cNvPr id="13" name="Inhaltsplatzhalter 3">
            <a:extLst>
              <a:ext uri="{FF2B5EF4-FFF2-40B4-BE49-F238E27FC236}">
                <a16:creationId xmlns:a16="http://schemas.microsoft.com/office/drawing/2014/main" id="{10ED2FED-B65D-48B3-804F-72EEF255DFF8}"/>
              </a:ext>
            </a:extLst>
          </p:cNvPr>
          <p:cNvSpPr>
            <a:spLocks noGrp="1"/>
          </p:cNvSpPr>
          <p:nvPr>
            <p:ph sz="half" idx="1"/>
          </p:nvPr>
        </p:nvSpPr>
        <p:spPr>
          <a:xfrm>
            <a:off x="681038" y="1537750"/>
            <a:ext cx="4210050" cy="4461709"/>
          </a:xfrm>
        </p:spPr>
        <p:txBody>
          <a:bodyPr>
            <a:normAutofit/>
          </a:bodyPr>
          <a:lstStyle/>
          <a:p>
            <a:pPr marL="0" indent="0">
              <a:buNone/>
            </a:pPr>
            <a:r>
              <a:rPr lang="de-DE" sz="1200" dirty="0"/>
              <a:t>Im folgenden sind zwei Workshopkonzepte für Schüler*innen der Klasse 7 bis 10 dargestellt. Die Dauer der Workshops sind bei 90 und 180 Minuten angesetzt, kann selbstverständlich auch an die Vorstellungen der Lehrkräfte angepasst werden. Workshops unter 90 Minuten sind jedoch nicht empfehlenswert, da die Inhalte schwer zu vermitteln wären. </a:t>
            </a:r>
          </a:p>
          <a:p>
            <a:pPr marL="0" indent="0">
              <a:buNone/>
            </a:pPr>
            <a:r>
              <a:rPr lang="de-DE" sz="1200" dirty="0"/>
              <a:t>Die Workshops sind in Abschnitte von jeweils 45 Minuten gegliedert, so soll gewährleistet werden, dass die Workshops in den zeitlichen Schulablauf intergieren lassen. Pausenlängen können angepasst werden und Mittagessen, große Pausen o.ä. berücksichtigt werden.</a:t>
            </a:r>
          </a:p>
          <a:p>
            <a:pPr marL="0" indent="0">
              <a:buNone/>
            </a:pPr>
            <a:r>
              <a:rPr lang="de-DE" sz="1200" dirty="0"/>
              <a:t>Allgemeine Erläuterungen zu den geplanten Methoden sind unter 5. zu finden. Eine Feinabstimmung zu der Ausgestaltung der Workshops, Methodik und Inhalte erfolgt in Zusammenarbeit bzw. nach Absprache mit den Lehrkräften. </a:t>
            </a:r>
          </a:p>
          <a:p>
            <a:pPr marL="0" indent="0">
              <a:buNone/>
            </a:pPr>
            <a:r>
              <a:rPr lang="de-DE" sz="1200" dirty="0"/>
              <a:t>Sollte Interesse an einer Hybridveranstaltung oder einem Onlineworkshop bestehen, kann ein konkretes Konzept nach Anfrage und Austausch zwischen den Lehrkräften und den Mitarbeiter*innen von Watch Indonesia! zu technischen Möglichkeiten usw. erarbeitet werden. </a:t>
            </a:r>
          </a:p>
          <a:p>
            <a:pPr marL="0" indent="0">
              <a:buNone/>
            </a:pPr>
            <a:r>
              <a:rPr lang="de-DE" sz="1200" dirty="0"/>
              <a:t>Bei Fragen, Anmerkungen etc. wenden Sie sich bitte an unsere Klima- und Umweltreferentin Josephine Sahner (jsahner@watchindonesia.de)</a:t>
            </a:r>
          </a:p>
        </p:txBody>
      </p:sp>
      <p:pic>
        <p:nvPicPr>
          <p:cNvPr id="16" name="Grafik 15">
            <a:extLst>
              <a:ext uri="{FF2B5EF4-FFF2-40B4-BE49-F238E27FC236}">
                <a16:creationId xmlns:a16="http://schemas.microsoft.com/office/drawing/2014/main" id="{58CC3E2C-FDDE-4E1C-98D3-E07B6BADBF2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07" r="4241"/>
          <a:stretch/>
        </p:blipFill>
        <p:spPr>
          <a:xfrm rot="10800000">
            <a:off x="5014914" y="4635463"/>
            <a:ext cx="2265592" cy="1651870"/>
          </a:xfrm>
          <a:prstGeom prst="rect">
            <a:avLst/>
          </a:prstGeom>
        </p:spPr>
      </p:pic>
      <p:grpSp>
        <p:nvGrpSpPr>
          <p:cNvPr id="17" name="Gruppieren 16">
            <a:extLst>
              <a:ext uri="{FF2B5EF4-FFF2-40B4-BE49-F238E27FC236}">
                <a16:creationId xmlns:a16="http://schemas.microsoft.com/office/drawing/2014/main" id="{3C4EE0A1-2391-4D89-B6FD-20B1773FCFC7}"/>
              </a:ext>
            </a:extLst>
          </p:cNvPr>
          <p:cNvGrpSpPr/>
          <p:nvPr/>
        </p:nvGrpSpPr>
        <p:grpSpPr>
          <a:xfrm>
            <a:off x="6620437" y="2597760"/>
            <a:ext cx="1808025" cy="2187073"/>
            <a:chOff x="4935984" y="784631"/>
            <a:chExt cx="2194750" cy="2829623"/>
          </a:xfrm>
        </p:grpSpPr>
        <p:pic>
          <p:nvPicPr>
            <p:cNvPr id="18" name="Grafik 17">
              <a:extLst>
                <a:ext uri="{FF2B5EF4-FFF2-40B4-BE49-F238E27FC236}">
                  <a16:creationId xmlns:a16="http://schemas.microsoft.com/office/drawing/2014/main" id="{2E3C17E0-2A8E-4CC3-8511-1A70362953AF}"/>
                </a:ext>
              </a:extLst>
            </p:cNvPr>
            <p:cNvPicPr>
              <a:picLocks noChangeAspect="1"/>
            </p:cNvPicPr>
            <p:nvPr/>
          </p:nvPicPr>
          <p:blipFill rotWithShape="1">
            <a:blip r:embed="rId4">
              <a:extLst>
                <a:ext uri="{28A0092B-C50C-407E-A947-70E740481C1C}">
                  <a14:useLocalDpi xmlns:a14="http://schemas.microsoft.com/office/drawing/2010/main" val="0"/>
                </a:ext>
              </a:extLst>
            </a:blip>
            <a:srcRect t="23974"/>
            <a:stretch/>
          </p:blipFill>
          <p:spPr>
            <a:xfrm>
              <a:off x="4935984" y="1603838"/>
              <a:ext cx="2194750" cy="2010416"/>
            </a:xfrm>
            <a:prstGeom prst="rect">
              <a:avLst/>
            </a:prstGeom>
          </p:spPr>
        </p:pic>
        <p:pic>
          <p:nvPicPr>
            <p:cNvPr id="19" name="Grafik 18">
              <a:extLst>
                <a:ext uri="{FF2B5EF4-FFF2-40B4-BE49-F238E27FC236}">
                  <a16:creationId xmlns:a16="http://schemas.microsoft.com/office/drawing/2014/main" id="{2355B669-B45C-4EFB-87C0-DCC2284D1928}"/>
                </a:ext>
              </a:extLst>
            </p:cNvPr>
            <p:cNvPicPr>
              <a:picLocks noChangeAspect="1"/>
            </p:cNvPicPr>
            <p:nvPr/>
          </p:nvPicPr>
          <p:blipFill rotWithShape="1">
            <a:blip r:embed="rId4">
              <a:extLst>
                <a:ext uri="{28A0092B-C50C-407E-A947-70E740481C1C}">
                  <a14:useLocalDpi xmlns:a14="http://schemas.microsoft.com/office/drawing/2010/main" val="0"/>
                </a:ext>
              </a:extLst>
            </a:blip>
            <a:srcRect b="75016"/>
            <a:stretch/>
          </p:blipFill>
          <p:spPr>
            <a:xfrm>
              <a:off x="4935984" y="784631"/>
              <a:ext cx="2194750" cy="660662"/>
            </a:xfrm>
            <a:prstGeom prst="rect">
              <a:avLst/>
            </a:prstGeom>
          </p:spPr>
        </p:pic>
      </p:grpSp>
      <p:pic>
        <p:nvPicPr>
          <p:cNvPr id="20" name="Inhaltsplatzhalter 10" descr="Ein Bild, das Foto, Tisch, Kuchen, Schild enthält.&#10;&#10;Automatisch generierte Beschreibung">
            <a:extLst>
              <a:ext uri="{FF2B5EF4-FFF2-40B4-BE49-F238E27FC236}">
                <a16:creationId xmlns:a16="http://schemas.microsoft.com/office/drawing/2014/main" id="{BBFD27E2-3D13-408D-9344-E2DF8F33E99C}"/>
              </a:ext>
            </a:extLst>
          </p:cNvPr>
          <p:cNvPicPr>
            <a:picLocks noGrp="1" noChangeAspect="1"/>
          </p:cNvPicPr>
          <p:nvPr>
            <p:ph sz="half" idx="2"/>
          </p:nvPr>
        </p:nvPicPr>
        <p:blipFill>
          <a:blip r:embed="rId5" cstate="print">
            <a:extLst>
              <a:ext uri="{28A0092B-C50C-407E-A947-70E740481C1C}">
                <a14:useLocalDpi xmlns:a14="http://schemas.microsoft.com/office/drawing/2010/main" val="0"/>
              </a:ext>
            </a:extLst>
          </a:blip>
          <a:stretch>
            <a:fillRect/>
          </a:stretch>
        </p:blipFill>
        <p:spPr>
          <a:xfrm>
            <a:off x="5372100" y="1272197"/>
            <a:ext cx="2505434" cy="1254104"/>
          </a:xfrm>
        </p:spPr>
      </p:pic>
      <p:pic>
        <p:nvPicPr>
          <p:cNvPr id="21" name="Grafik 20">
            <a:extLst>
              <a:ext uri="{FF2B5EF4-FFF2-40B4-BE49-F238E27FC236}">
                <a16:creationId xmlns:a16="http://schemas.microsoft.com/office/drawing/2014/main" id="{F3928B16-ED13-49E1-8389-686C1202957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73408" r="66800"/>
          <a:stretch/>
        </p:blipFill>
        <p:spPr>
          <a:xfrm>
            <a:off x="8121478" y="1813233"/>
            <a:ext cx="1410209" cy="800988"/>
          </a:xfrm>
          <a:prstGeom prst="rect">
            <a:avLst/>
          </a:prstGeom>
        </p:spPr>
      </p:pic>
      <p:sp>
        <p:nvSpPr>
          <p:cNvPr id="22" name="Textfeld 21">
            <a:extLst>
              <a:ext uri="{FF2B5EF4-FFF2-40B4-BE49-F238E27FC236}">
                <a16:creationId xmlns:a16="http://schemas.microsoft.com/office/drawing/2014/main" id="{6932E1B3-1C43-4F43-A357-D932CA9D8827}"/>
              </a:ext>
            </a:extLst>
          </p:cNvPr>
          <p:cNvSpPr txBox="1"/>
          <p:nvPr/>
        </p:nvSpPr>
        <p:spPr>
          <a:xfrm>
            <a:off x="5139267" y="2780808"/>
            <a:ext cx="1518707" cy="1200329"/>
          </a:xfrm>
          <a:prstGeom prst="rect">
            <a:avLst/>
          </a:prstGeom>
          <a:noFill/>
        </p:spPr>
        <p:txBody>
          <a:bodyPr wrap="square" rtlCol="0">
            <a:spAutoFit/>
          </a:bodyPr>
          <a:lstStyle/>
          <a:p>
            <a:r>
              <a:rPr lang="de-DE" sz="7200" b="1" dirty="0">
                <a:solidFill>
                  <a:srgbClr val="C00000"/>
                </a:solidFill>
              </a:rPr>
              <a:t>???</a:t>
            </a:r>
          </a:p>
        </p:txBody>
      </p:sp>
      <p:pic>
        <p:nvPicPr>
          <p:cNvPr id="23" name="Grafik 22" descr="Ein Bild, das Baum, Gras enthält.&#10;&#10;Automatisch generierte Beschreibung">
            <a:extLst>
              <a:ext uri="{FF2B5EF4-FFF2-40B4-BE49-F238E27FC236}">
                <a16:creationId xmlns:a16="http://schemas.microsoft.com/office/drawing/2014/main" id="{511B5D20-53A9-4129-9C22-1C814B40FDC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21478" y="4635463"/>
            <a:ext cx="1671643" cy="1980907"/>
          </a:xfrm>
          <a:prstGeom prst="rect">
            <a:avLst/>
          </a:prstGeom>
        </p:spPr>
      </p:pic>
    </p:spTree>
    <p:extLst>
      <p:ext uri="{BB962C8B-B14F-4D97-AF65-F5344CB8AC3E}">
        <p14:creationId xmlns:p14="http://schemas.microsoft.com/office/powerpoint/2010/main" val="2795347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8D1EF94-263B-402D-A426-8F1F504E866E}"/>
              </a:ext>
            </a:extLst>
          </p:cNvPr>
          <p:cNvSpPr>
            <a:spLocks noGrp="1"/>
          </p:cNvSpPr>
          <p:nvPr>
            <p:ph type="title"/>
          </p:nvPr>
        </p:nvSpPr>
        <p:spPr>
          <a:xfrm>
            <a:off x="1009651" y="329617"/>
            <a:ext cx="5905315" cy="620295"/>
          </a:xfrm>
        </p:spPr>
        <p:txBody>
          <a:bodyPr>
            <a:normAutofit/>
          </a:bodyPr>
          <a:lstStyle/>
          <a:p>
            <a:r>
              <a:rPr lang="de-DE" sz="2400" dirty="0"/>
              <a:t>3.1 Sek I – Workshopkonzept 90 Minuten</a:t>
            </a:r>
          </a:p>
        </p:txBody>
      </p:sp>
      <p:graphicFrame>
        <p:nvGraphicFramePr>
          <p:cNvPr id="5" name="Tabelle 5">
            <a:extLst>
              <a:ext uri="{FF2B5EF4-FFF2-40B4-BE49-F238E27FC236}">
                <a16:creationId xmlns:a16="http://schemas.microsoft.com/office/drawing/2014/main" id="{F6CC8157-590F-4D03-85BB-83672E765F36}"/>
              </a:ext>
            </a:extLst>
          </p:cNvPr>
          <p:cNvGraphicFramePr>
            <a:graphicFrameLocks noGrp="1"/>
          </p:cNvGraphicFramePr>
          <p:nvPr>
            <p:ph idx="1"/>
            <p:extLst>
              <p:ext uri="{D42A27DB-BD31-4B8C-83A1-F6EECF244321}">
                <p14:modId xmlns:p14="http://schemas.microsoft.com/office/powerpoint/2010/main" val="2317687500"/>
              </p:ext>
            </p:extLst>
          </p:nvPr>
        </p:nvGraphicFramePr>
        <p:xfrm>
          <a:off x="602942" y="1052915"/>
          <a:ext cx="8700116" cy="4574459"/>
        </p:xfrm>
        <a:graphic>
          <a:graphicData uri="http://schemas.openxmlformats.org/drawingml/2006/table">
            <a:tbl>
              <a:tblPr firstRow="1" bandRow="1">
                <a:tableStyleId>{91EBBBCC-DAD2-459C-BE2E-F6DE35CF9A28}</a:tableStyleId>
              </a:tblPr>
              <a:tblGrid>
                <a:gridCol w="1181835">
                  <a:extLst>
                    <a:ext uri="{9D8B030D-6E8A-4147-A177-3AD203B41FA5}">
                      <a16:colId xmlns:a16="http://schemas.microsoft.com/office/drawing/2014/main" val="620124980"/>
                    </a:ext>
                  </a:extLst>
                </a:gridCol>
                <a:gridCol w="1718204">
                  <a:extLst>
                    <a:ext uri="{9D8B030D-6E8A-4147-A177-3AD203B41FA5}">
                      <a16:colId xmlns:a16="http://schemas.microsoft.com/office/drawing/2014/main" val="3515559220"/>
                    </a:ext>
                  </a:extLst>
                </a:gridCol>
                <a:gridCol w="1927297">
                  <a:extLst>
                    <a:ext uri="{9D8B030D-6E8A-4147-A177-3AD203B41FA5}">
                      <a16:colId xmlns:a16="http://schemas.microsoft.com/office/drawing/2014/main" val="1747474899"/>
                    </a:ext>
                  </a:extLst>
                </a:gridCol>
                <a:gridCol w="2177145">
                  <a:extLst>
                    <a:ext uri="{9D8B030D-6E8A-4147-A177-3AD203B41FA5}">
                      <a16:colId xmlns:a16="http://schemas.microsoft.com/office/drawing/2014/main" val="1269207155"/>
                    </a:ext>
                  </a:extLst>
                </a:gridCol>
                <a:gridCol w="1695635">
                  <a:extLst>
                    <a:ext uri="{9D8B030D-6E8A-4147-A177-3AD203B41FA5}">
                      <a16:colId xmlns:a16="http://schemas.microsoft.com/office/drawing/2014/main" val="2913341742"/>
                    </a:ext>
                  </a:extLst>
                </a:gridCol>
              </a:tblGrid>
              <a:tr h="332003">
                <a:tc>
                  <a:txBody>
                    <a:bodyPr/>
                    <a:lstStyle/>
                    <a:p>
                      <a:r>
                        <a:rPr lang="de-DE" sz="1200" dirty="0">
                          <a:solidFill>
                            <a:schemeClr val="tx1"/>
                          </a:solidFill>
                        </a:rPr>
                        <a:t>Dauer/Phase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1200" dirty="0">
                          <a:solidFill>
                            <a:schemeClr val="tx1"/>
                          </a:solidFill>
                        </a:rPr>
                        <a:t>Lernziel &amp; Methode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1200" dirty="0">
                          <a:solidFill>
                            <a:schemeClr val="tx1"/>
                          </a:solidFill>
                        </a:rPr>
                        <a:t>Schüler*</a:t>
                      </a:r>
                      <a:r>
                        <a:rPr lang="de-DE" sz="1200" dirty="0" err="1">
                          <a:solidFill>
                            <a:schemeClr val="tx1"/>
                          </a:solidFill>
                        </a:rPr>
                        <a:t>innenaktivität</a:t>
                      </a:r>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1200" dirty="0">
                          <a:solidFill>
                            <a:schemeClr val="tx1"/>
                          </a:solidFill>
                        </a:rPr>
                        <a:t>Referent*</a:t>
                      </a:r>
                      <a:r>
                        <a:rPr lang="de-DE" sz="1200" dirty="0" err="1">
                          <a:solidFill>
                            <a:schemeClr val="tx1"/>
                          </a:solidFill>
                        </a:rPr>
                        <a:t>innenaktivität</a:t>
                      </a:r>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1200" dirty="0">
                          <a:solidFill>
                            <a:schemeClr val="tx1"/>
                          </a:solidFill>
                        </a:rPr>
                        <a:t>Vorbereitung/Material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12677005"/>
                  </a:ext>
                </a:extLst>
              </a:tr>
              <a:tr h="825623">
                <a:tc>
                  <a:txBody>
                    <a:bodyPr/>
                    <a:lstStyle/>
                    <a:p>
                      <a:r>
                        <a:rPr lang="de-DE" sz="1200" dirty="0">
                          <a:solidFill>
                            <a:schemeClr val="tx1"/>
                          </a:solidFill>
                        </a:rPr>
                        <a:t>Ankunft</a:t>
                      </a:r>
                    </a:p>
                    <a:p>
                      <a:endParaRPr lang="de-DE" sz="1200" dirty="0">
                        <a:solidFill>
                          <a:schemeClr val="tx1"/>
                        </a:solidFill>
                      </a:endParaRPr>
                    </a:p>
                    <a:p>
                      <a:endParaRPr lang="de-DE" sz="1200" dirty="0">
                        <a:solidFill>
                          <a:schemeClr val="tx1"/>
                        </a:solidFill>
                      </a:endParaRPr>
                    </a:p>
                    <a:p>
                      <a:r>
                        <a:rPr lang="de-DE" sz="1200" dirty="0">
                          <a:solidFill>
                            <a:schemeClr val="tx1"/>
                          </a:solidFill>
                        </a:rPr>
                        <a:t>2 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Ankommen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Die Schüler*innen nehmen sich die vorbereiteten Namenschilder (Kreppband).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kern="1200" dirty="0">
                          <a:solidFill>
                            <a:schemeClr val="dk1"/>
                          </a:solidFill>
                          <a:effectLst/>
                          <a:latin typeface="+mn-lt"/>
                          <a:ea typeface="+mn-ea"/>
                          <a:cs typeface="+mn-cs"/>
                        </a:rPr>
                        <a:t>Die Referent*innen begrüßen die Schüler*innen. Sie fordern sie auf, ihren Namen auf Kreppband zu schreiben.</a:t>
                      </a:r>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dk1"/>
                          </a:solidFill>
                          <a:effectLst/>
                          <a:latin typeface="+mn-lt"/>
                          <a:ea typeface="+mn-ea"/>
                          <a:cs typeface="+mn-cs"/>
                        </a:rPr>
                        <a:t>Kreppband, Stifte, Stuhlkreis.</a:t>
                      </a:r>
                    </a:p>
                    <a:p>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extLst>
                  <a:ext uri="{0D108BD9-81ED-4DB2-BD59-A6C34878D82A}">
                    <a16:rowId xmlns:a16="http://schemas.microsoft.com/office/drawing/2014/main" val="3423739715"/>
                  </a:ext>
                </a:extLst>
              </a:tr>
              <a:tr h="1039393">
                <a:tc>
                  <a:txBody>
                    <a:bodyPr/>
                    <a:lstStyle/>
                    <a:p>
                      <a:r>
                        <a:rPr lang="de-DE" sz="1200" dirty="0">
                          <a:solidFill>
                            <a:schemeClr val="tx1"/>
                          </a:solidFill>
                        </a:rPr>
                        <a:t>Einstieg</a:t>
                      </a: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r>
                        <a:rPr lang="de-DE" sz="1200" dirty="0">
                          <a:solidFill>
                            <a:schemeClr val="tx1"/>
                          </a:solidFill>
                        </a:rPr>
                        <a:t>5 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50000"/>
                      </a:schemeClr>
                    </a:solidFill>
                  </a:tcPr>
                </a:tc>
                <a:tc>
                  <a:txBody>
                    <a:bodyPr/>
                    <a:lstStyle/>
                    <a:p>
                      <a:r>
                        <a:rPr lang="de-DE" sz="1200" dirty="0">
                          <a:solidFill>
                            <a:schemeClr val="tx1"/>
                          </a:solidFill>
                        </a:rPr>
                        <a:t>Kennenlernen</a:t>
                      </a:r>
                    </a:p>
                    <a:p>
                      <a:endParaRPr lang="de-DE" sz="1200" dirty="0">
                        <a:solidFill>
                          <a:schemeClr val="tx1"/>
                        </a:solidFill>
                      </a:endParaRPr>
                    </a:p>
                    <a:p>
                      <a:r>
                        <a:rPr lang="de-DE" sz="1200" dirty="0">
                          <a:solidFill>
                            <a:schemeClr val="tx1"/>
                          </a:solidFill>
                        </a:rPr>
                        <a:t>Fragen:</a:t>
                      </a:r>
                    </a:p>
                    <a:p>
                      <a:pPr marL="342900" indent="-342900">
                        <a:buAutoNum type="arabicPeriod"/>
                      </a:pPr>
                      <a:r>
                        <a:rPr lang="de-DE" sz="1200" dirty="0">
                          <a:solidFill>
                            <a:schemeClr val="tx1"/>
                          </a:solidFill>
                        </a:rPr>
                        <a:t>Wie heißt du?</a:t>
                      </a:r>
                    </a:p>
                    <a:p>
                      <a:pPr marL="342900" indent="-342900">
                        <a:buAutoNum type="arabicPeriod"/>
                      </a:pPr>
                      <a:r>
                        <a:rPr lang="de-DE" sz="1200" dirty="0">
                          <a:solidFill>
                            <a:schemeClr val="tx1"/>
                          </a:solidFill>
                        </a:rPr>
                        <a:t>Wie geht es dir?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50000"/>
                      </a:schemeClr>
                    </a:solidFill>
                  </a:tcPr>
                </a:tc>
                <a:tc>
                  <a:txBody>
                    <a:bodyPr/>
                    <a:lstStyle/>
                    <a:p>
                      <a:r>
                        <a:rPr lang="de-DE" sz="1200" dirty="0">
                          <a:solidFill>
                            <a:schemeClr val="tx1"/>
                          </a:solidFill>
                        </a:rPr>
                        <a:t>Die Schüler*innen stellen sich kurz vor und beantworten die Fragen.</a:t>
                      </a:r>
                    </a:p>
                    <a:p>
                      <a:endParaRPr lang="de-DE" sz="1200" dirty="0">
                        <a:solidFill>
                          <a:schemeClr val="tx1"/>
                        </a:solidFill>
                      </a:endParaRPr>
                    </a:p>
                    <a:p>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50000"/>
                      </a:schemeClr>
                    </a:solidFill>
                  </a:tcPr>
                </a:tc>
                <a:tc>
                  <a:txBody>
                    <a:bodyPr/>
                    <a:lstStyle/>
                    <a:p>
                      <a:r>
                        <a:rPr lang="de-DE" sz="1200" dirty="0">
                          <a:solidFill>
                            <a:schemeClr val="tx1"/>
                          </a:solidFill>
                        </a:rPr>
                        <a:t>Die Referent*innen vermitteln, dass es jetzt eine kurze Vorstellungsrunde gibt, in der zwei Fragen beantwortet werden sollen.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50000"/>
                      </a:schemeClr>
                    </a:solidFill>
                  </a:tcPr>
                </a:tc>
                <a:tc>
                  <a:txBody>
                    <a:bodyPr/>
                    <a:lstStyle/>
                    <a:p>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50000"/>
                      </a:schemeClr>
                    </a:solidFill>
                  </a:tcPr>
                </a:tc>
                <a:extLst>
                  <a:ext uri="{0D108BD9-81ED-4DB2-BD59-A6C34878D82A}">
                    <a16:rowId xmlns:a16="http://schemas.microsoft.com/office/drawing/2014/main" val="1168000371"/>
                  </a:ext>
                </a:extLst>
              </a:tr>
              <a:tr h="1039393">
                <a:tc>
                  <a:txBody>
                    <a:bodyPr/>
                    <a:lstStyle/>
                    <a:p>
                      <a:r>
                        <a:rPr lang="de-DE" sz="1200" dirty="0">
                          <a:solidFill>
                            <a:schemeClr val="tx1"/>
                          </a:solidFill>
                        </a:rPr>
                        <a:t>Einstieg</a:t>
                      </a: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r>
                        <a:rPr lang="de-DE" sz="1200" dirty="0">
                          <a:solidFill>
                            <a:schemeClr val="tx1"/>
                          </a:solidFill>
                        </a:rPr>
                        <a:t>5 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Kennenlernen/</a:t>
                      </a:r>
                    </a:p>
                    <a:p>
                      <a:r>
                        <a:rPr lang="de-DE" sz="1200" dirty="0">
                          <a:solidFill>
                            <a:schemeClr val="tx1"/>
                          </a:solidFill>
                        </a:rPr>
                        <a:t>Workshopablauf und –regeln werden verinnerlichen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Die Schüler*innen hören zu und stellen ggf. Fragen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Die Referent*innen stellen sich kurz vor und erklären den Ablauf und die Regeln des Workshops.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Vorbereitete Flipcharts</a:t>
                      </a:r>
                    </a:p>
                    <a:p>
                      <a:pPr marL="342900" indent="-342900">
                        <a:buFont typeface="+mj-lt"/>
                        <a:buAutoNum type="arabicPeriod"/>
                      </a:pPr>
                      <a:r>
                        <a:rPr lang="de-DE" sz="1200" dirty="0">
                          <a:solidFill>
                            <a:schemeClr val="tx1"/>
                          </a:solidFill>
                        </a:rPr>
                        <a:t>Grober Ablauf mit Pausen</a:t>
                      </a:r>
                    </a:p>
                    <a:p>
                      <a:pPr marL="342900" indent="-342900">
                        <a:buFont typeface="+mj-lt"/>
                        <a:buAutoNum type="arabicPeriod"/>
                      </a:pPr>
                      <a:r>
                        <a:rPr lang="de-DE" sz="1200" dirty="0">
                          <a:solidFill>
                            <a:schemeClr val="tx1"/>
                          </a:solidFill>
                        </a:rPr>
                        <a:t>Regeln für Kommunikation und Verhalten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extLst>
                  <a:ext uri="{0D108BD9-81ED-4DB2-BD59-A6C34878D82A}">
                    <a16:rowId xmlns:a16="http://schemas.microsoft.com/office/drawing/2014/main" val="1282691242"/>
                  </a:ext>
                </a:extLst>
              </a:tr>
              <a:tr h="1039393">
                <a:tc>
                  <a:txBody>
                    <a:bodyPr/>
                    <a:lstStyle/>
                    <a:p>
                      <a:r>
                        <a:rPr lang="de-DE" sz="1200" dirty="0">
                          <a:solidFill>
                            <a:schemeClr val="tx1"/>
                          </a:solidFill>
                        </a:rPr>
                        <a:t>Einstieg</a:t>
                      </a: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r>
                        <a:rPr lang="de-DE" sz="1200" dirty="0">
                          <a:solidFill>
                            <a:schemeClr val="tx1"/>
                          </a:solidFill>
                        </a:rPr>
                        <a:t>10 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Schüler*innen werden thematisch eingestimmt, Teambuilding/ </a:t>
                      </a:r>
                      <a:r>
                        <a:rPr lang="de-DE" sz="1200" b="1" dirty="0">
                          <a:solidFill>
                            <a:schemeClr val="tx1"/>
                          </a:solidFill>
                        </a:rPr>
                        <a:t>Buzzer</a:t>
                      </a:r>
                      <a:r>
                        <a:rPr lang="de-DE" sz="1200" dirty="0">
                          <a:solidFill>
                            <a:schemeClr val="tx1"/>
                          </a:solidFill>
                        </a:rPr>
                        <a:t> </a:t>
                      </a:r>
                      <a:r>
                        <a:rPr lang="de-DE" sz="1200" b="1" dirty="0">
                          <a:solidFill>
                            <a:schemeClr val="tx1"/>
                          </a:solidFill>
                        </a:rPr>
                        <a:t>Quiz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Die Schüler*innen gehen den Gruppen entsprechend an die Tische. Sie beraten sich und versuchen die Quizfragen am schnellsten zu beantworten.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kern="1200" dirty="0">
                          <a:solidFill>
                            <a:schemeClr val="dk1"/>
                          </a:solidFill>
                          <a:effectLst/>
                          <a:latin typeface="+mn-lt"/>
                          <a:ea typeface="+mn-ea"/>
                          <a:cs typeface="+mn-cs"/>
                        </a:rPr>
                        <a:t>Die Referent*innen erklären das Quiz und teilen die Schüler*innen in vier Gruppen. Sie stellen die Quizfragen und notieren die Punkte.</a:t>
                      </a:r>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dk1"/>
                          </a:solidFill>
                          <a:effectLst/>
                          <a:latin typeface="+mn-lt"/>
                          <a:ea typeface="+mn-ea"/>
                          <a:cs typeface="+mn-cs"/>
                        </a:rPr>
                        <a:t>Tische mit Buzzern für die vier Gruppen.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extLst>
                  <a:ext uri="{0D108BD9-81ED-4DB2-BD59-A6C34878D82A}">
                    <a16:rowId xmlns:a16="http://schemas.microsoft.com/office/drawing/2014/main" val="3610267942"/>
                  </a:ext>
                </a:extLst>
              </a:tr>
            </a:tbl>
          </a:graphicData>
        </a:graphic>
      </p:graphicFrame>
      <p:sp>
        <p:nvSpPr>
          <p:cNvPr id="2" name="Foliennummernplatzhalter 1">
            <a:extLst>
              <a:ext uri="{FF2B5EF4-FFF2-40B4-BE49-F238E27FC236}">
                <a16:creationId xmlns:a16="http://schemas.microsoft.com/office/drawing/2014/main" id="{6E653485-FBB4-4560-AC5C-DF9C2249B410}"/>
              </a:ext>
            </a:extLst>
          </p:cNvPr>
          <p:cNvSpPr>
            <a:spLocks noGrp="1"/>
          </p:cNvSpPr>
          <p:nvPr>
            <p:ph type="sldNum" sz="quarter" idx="12"/>
          </p:nvPr>
        </p:nvSpPr>
        <p:spPr/>
        <p:txBody>
          <a:bodyPr/>
          <a:lstStyle/>
          <a:p>
            <a:fld id="{462CA909-9A41-4AE9-916C-B71EFA31B5C8}" type="slidenum">
              <a:rPr lang="en-US" smtClean="0"/>
              <a:t>13</a:t>
            </a:fld>
            <a:endParaRPr lang="en-US"/>
          </a:p>
        </p:txBody>
      </p:sp>
    </p:spTree>
    <p:extLst>
      <p:ext uri="{BB962C8B-B14F-4D97-AF65-F5344CB8AC3E}">
        <p14:creationId xmlns:p14="http://schemas.microsoft.com/office/powerpoint/2010/main" val="2923040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8D1EF94-263B-402D-A426-8F1F504E866E}"/>
              </a:ext>
            </a:extLst>
          </p:cNvPr>
          <p:cNvSpPr>
            <a:spLocks noGrp="1"/>
          </p:cNvSpPr>
          <p:nvPr>
            <p:ph type="title"/>
          </p:nvPr>
        </p:nvSpPr>
        <p:spPr>
          <a:xfrm>
            <a:off x="1009650" y="329617"/>
            <a:ext cx="7886700" cy="620295"/>
          </a:xfrm>
        </p:spPr>
        <p:txBody>
          <a:bodyPr>
            <a:normAutofit/>
          </a:bodyPr>
          <a:lstStyle/>
          <a:p>
            <a:r>
              <a:rPr lang="de-DE" sz="2400" dirty="0"/>
              <a:t>3.1 Sek I – Workshopkonzept 90 Minuten</a:t>
            </a:r>
          </a:p>
        </p:txBody>
      </p:sp>
      <p:graphicFrame>
        <p:nvGraphicFramePr>
          <p:cNvPr id="5" name="Tabelle 5">
            <a:extLst>
              <a:ext uri="{FF2B5EF4-FFF2-40B4-BE49-F238E27FC236}">
                <a16:creationId xmlns:a16="http://schemas.microsoft.com/office/drawing/2014/main" id="{F6CC8157-590F-4D03-85BB-83672E765F36}"/>
              </a:ext>
            </a:extLst>
          </p:cNvPr>
          <p:cNvGraphicFramePr>
            <a:graphicFrameLocks noGrp="1"/>
          </p:cNvGraphicFramePr>
          <p:nvPr>
            <p:ph idx="1"/>
            <p:extLst>
              <p:ext uri="{D42A27DB-BD31-4B8C-83A1-F6EECF244321}">
                <p14:modId xmlns:p14="http://schemas.microsoft.com/office/powerpoint/2010/main" val="2051386910"/>
              </p:ext>
            </p:extLst>
          </p:nvPr>
        </p:nvGraphicFramePr>
        <p:xfrm>
          <a:off x="602942" y="1052914"/>
          <a:ext cx="8700116" cy="4571796"/>
        </p:xfrm>
        <a:graphic>
          <a:graphicData uri="http://schemas.openxmlformats.org/drawingml/2006/table">
            <a:tbl>
              <a:tblPr firstRow="1" bandRow="1">
                <a:tableStyleId>{91EBBBCC-DAD2-459C-BE2E-F6DE35CF9A28}</a:tableStyleId>
              </a:tblPr>
              <a:tblGrid>
                <a:gridCol w="1181835">
                  <a:extLst>
                    <a:ext uri="{9D8B030D-6E8A-4147-A177-3AD203B41FA5}">
                      <a16:colId xmlns:a16="http://schemas.microsoft.com/office/drawing/2014/main" val="620124980"/>
                    </a:ext>
                  </a:extLst>
                </a:gridCol>
                <a:gridCol w="1718204">
                  <a:extLst>
                    <a:ext uri="{9D8B030D-6E8A-4147-A177-3AD203B41FA5}">
                      <a16:colId xmlns:a16="http://schemas.microsoft.com/office/drawing/2014/main" val="3515559220"/>
                    </a:ext>
                  </a:extLst>
                </a:gridCol>
                <a:gridCol w="1927297">
                  <a:extLst>
                    <a:ext uri="{9D8B030D-6E8A-4147-A177-3AD203B41FA5}">
                      <a16:colId xmlns:a16="http://schemas.microsoft.com/office/drawing/2014/main" val="1747474899"/>
                    </a:ext>
                  </a:extLst>
                </a:gridCol>
                <a:gridCol w="2177145">
                  <a:extLst>
                    <a:ext uri="{9D8B030D-6E8A-4147-A177-3AD203B41FA5}">
                      <a16:colId xmlns:a16="http://schemas.microsoft.com/office/drawing/2014/main" val="1269207155"/>
                    </a:ext>
                  </a:extLst>
                </a:gridCol>
                <a:gridCol w="1695635">
                  <a:extLst>
                    <a:ext uri="{9D8B030D-6E8A-4147-A177-3AD203B41FA5}">
                      <a16:colId xmlns:a16="http://schemas.microsoft.com/office/drawing/2014/main" val="2913341742"/>
                    </a:ext>
                  </a:extLst>
                </a:gridCol>
              </a:tblGrid>
              <a:tr h="332003">
                <a:tc>
                  <a:txBody>
                    <a:bodyPr/>
                    <a:lstStyle/>
                    <a:p>
                      <a:r>
                        <a:rPr lang="de-DE" sz="1200" dirty="0">
                          <a:solidFill>
                            <a:schemeClr val="tx1"/>
                          </a:solidFill>
                        </a:rPr>
                        <a:t>Dauer/Phase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1200" dirty="0">
                          <a:solidFill>
                            <a:schemeClr val="tx1"/>
                          </a:solidFill>
                        </a:rPr>
                        <a:t>Lernziel &amp; Methode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1200" dirty="0">
                          <a:solidFill>
                            <a:schemeClr val="tx1"/>
                          </a:solidFill>
                        </a:rPr>
                        <a:t>Schüler*</a:t>
                      </a:r>
                      <a:r>
                        <a:rPr lang="de-DE" sz="1200" dirty="0" err="1">
                          <a:solidFill>
                            <a:schemeClr val="tx1"/>
                          </a:solidFill>
                        </a:rPr>
                        <a:t>innenaktivität</a:t>
                      </a:r>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1200" dirty="0">
                          <a:solidFill>
                            <a:schemeClr val="tx1"/>
                          </a:solidFill>
                        </a:rPr>
                        <a:t>Referent*</a:t>
                      </a:r>
                      <a:r>
                        <a:rPr lang="de-DE" sz="1200" dirty="0" err="1">
                          <a:solidFill>
                            <a:schemeClr val="tx1"/>
                          </a:solidFill>
                        </a:rPr>
                        <a:t>innenaktivität</a:t>
                      </a:r>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1200" dirty="0">
                          <a:solidFill>
                            <a:schemeClr val="tx1"/>
                          </a:solidFill>
                        </a:rPr>
                        <a:t>Vorbereitung/Material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12677005"/>
                  </a:ext>
                </a:extLst>
              </a:tr>
              <a:tr h="1039393">
                <a:tc>
                  <a:txBody>
                    <a:bodyPr/>
                    <a:lstStyle/>
                    <a:p>
                      <a:r>
                        <a:rPr lang="de-DE" sz="1200" dirty="0">
                          <a:solidFill>
                            <a:schemeClr val="tx1"/>
                          </a:solidFill>
                        </a:rPr>
                        <a:t>Einstieg</a:t>
                      </a: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r>
                        <a:rPr lang="de-DE" sz="1200" dirty="0">
                          <a:solidFill>
                            <a:schemeClr val="tx1"/>
                          </a:solidFill>
                        </a:rPr>
                        <a:t>15 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50000"/>
                      </a:schemeClr>
                    </a:solidFill>
                  </a:tcPr>
                </a:tc>
                <a:tc>
                  <a:txBody>
                    <a:bodyPr/>
                    <a:lstStyle/>
                    <a:p>
                      <a:r>
                        <a:rPr lang="de-DE" sz="1200" dirty="0">
                          <a:solidFill>
                            <a:schemeClr val="tx1"/>
                          </a:solidFill>
                        </a:rPr>
                        <a:t>Schüler*innen bekommen Informationen und sind sich der Problematik des Palmölanbaus bewusst/ </a:t>
                      </a:r>
                      <a:r>
                        <a:rPr lang="de-DE" sz="1200" b="1" dirty="0">
                          <a:solidFill>
                            <a:schemeClr val="tx1"/>
                          </a:solidFill>
                        </a:rPr>
                        <a:t>Impulsvortrag</a:t>
                      </a:r>
                      <a:r>
                        <a:rPr lang="de-DE" sz="1200" dirty="0">
                          <a:solidFill>
                            <a:schemeClr val="tx1"/>
                          </a:solidFill>
                        </a:rPr>
                        <a:t> der zu offenen Fragen der Arbeitsphase leitet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50000"/>
                      </a:schemeClr>
                    </a:solidFill>
                  </a:tcPr>
                </a:tc>
                <a:tc>
                  <a:txBody>
                    <a:bodyPr/>
                    <a:lstStyle/>
                    <a:p>
                      <a:r>
                        <a:rPr lang="de-DE" sz="1200" dirty="0">
                          <a:solidFill>
                            <a:schemeClr val="tx1"/>
                          </a:solidFill>
                        </a:rPr>
                        <a:t>Die Schüler*innen hören zu und können Rückfragen stellen.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50000"/>
                      </a:schemeClr>
                    </a:solidFill>
                  </a:tcPr>
                </a:tc>
                <a:tc>
                  <a:txBody>
                    <a:bodyPr/>
                    <a:lstStyle/>
                    <a:p>
                      <a:r>
                        <a:rPr lang="de-DE" sz="1200" dirty="0">
                          <a:solidFill>
                            <a:schemeClr val="tx1"/>
                          </a:solidFill>
                        </a:rPr>
                        <a:t>Die Referent*innen vermitteln die wichtigsten Informationen zu</a:t>
                      </a:r>
                    </a:p>
                    <a:p>
                      <a:pPr marL="171450" indent="-171450">
                        <a:buFontTx/>
                        <a:buChar char="-"/>
                      </a:pPr>
                      <a:r>
                        <a:rPr lang="de-DE" sz="1200" dirty="0">
                          <a:solidFill>
                            <a:schemeClr val="tx1"/>
                          </a:solidFill>
                        </a:rPr>
                        <a:t>Indonesien</a:t>
                      </a:r>
                    </a:p>
                    <a:p>
                      <a:pPr marL="171450" indent="-171450">
                        <a:buFontTx/>
                        <a:buChar char="-"/>
                      </a:pPr>
                      <a:r>
                        <a:rPr lang="de-DE" sz="1200" dirty="0">
                          <a:solidFill>
                            <a:schemeClr val="tx1"/>
                          </a:solidFill>
                        </a:rPr>
                        <a:t>Palmöl </a:t>
                      </a:r>
                    </a:p>
                    <a:p>
                      <a:pPr marL="171450" indent="-171450">
                        <a:buFontTx/>
                        <a:buChar char="-"/>
                      </a:pPr>
                      <a:r>
                        <a:rPr lang="de-DE" sz="1200" dirty="0">
                          <a:solidFill>
                            <a:schemeClr val="tx1"/>
                          </a:solidFill>
                        </a:rPr>
                        <a:t>Biokraftstoffe</a:t>
                      </a:r>
                    </a:p>
                    <a:p>
                      <a:pPr marL="171450" indent="-171450">
                        <a:buFontTx/>
                        <a:buChar char="-"/>
                      </a:pPr>
                      <a:r>
                        <a:rPr lang="de-DE" sz="1200" dirty="0">
                          <a:solidFill>
                            <a:schemeClr val="tx1"/>
                          </a:solidFill>
                        </a:rPr>
                        <a:t>Bezug zu Deutschland/ Lebensrealität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50000"/>
                      </a:schemeClr>
                    </a:solidFill>
                  </a:tcPr>
                </a:tc>
                <a:tc>
                  <a:txBody>
                    <a:bodyPr/>
                    <a:lstStyle/>
                    <a:p>
                      <a:r>
                        <a:rPr lang="de-DE" sz="1200" dirty="0">
                          <a:solidFill>
                            <a:schemeClr val="tx1"/>
                          </a:solidFill>
                        </a:rPr>
                        <a:t>Vorbereite Flipcharts und Anschauungsobjekte </a:t>
                      </a:r>
                    </a:p>
                    <a:p>
                      <a:endParaRPr lang="de-DE" sz="1200" dirty="0">
                        <a:solidFill>
                          <a:schemeClr val="tx1"/>
                        </a:solidFill>
                      </a:endParaRPr>
                    </a:p>
                    <a:p>
                      <a:r>
                        <a:rPr lang="de-DE" sz="1200" dirty="0">
                          <a:solidFill>
                            <a:schemeClr val="tx1"/>
                          </a:solidFill>
                        </a:rPr>
                        <a:t>Moderationskarten, Stifte.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50000"/>
                      </a:schemeClr>
                    </a:solidFill>
                  </a:tcPr>
                </a:tc>
                <a:extLst>
                  <a:ext uri="{0D108BD9-81ED-4DB2-BD59-A6C34878D82A}">
                    <a16:rowId xmlns:a16="http://schemas.microsoft.com/office/drawing/2014/main" val="1168000371"/>
                  </a:ext>
                </a:extLst>
              </a:tr>
              <a:tr h="1039393">
                <a:tc>
                  <a:txBody>
                    <a:bodyPr/>
                    <a:lstStyle/>
                    <a:p>
                      <a:r>
                        <a:rPr lang="de-DE" sz="1200" dirty="0">
                          <a:solidFill>
                            <a:schemeClr val="tx1"/>
                          </a:solidFill>
                        </a:rPr>
                        <a:t>Einstieg</a:t>
                      </a: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r>
                        <a:rPr lang="de-DE" sz="1200" dirty="0">
                          <a:solidFill>
                            <a:schemeClr val="tx1"/>
                          </a:solidFill>
                        </a:rPr>
                        <a:t>5 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Probleme und offene Fragen werden festgehalten/ </a:t>
                      </a:r>
                      <a:r>
                        <a:rPr lang="de-DE" sz="1200" b="1" dirty="0">
                          <a:solidFill>
                            <a:schemeClr val="tx1"/>
                          </a:solidFill>
                        </a:rPr>
                        <a:t>Visualisierung</a:t>
                      </a:r>
                      <a:r>
                        <a:rPr lang="de-DE" sz="1200" dirty="0">
                          <a:solidFill>
                            <a:schemeClr val="tx1"/>
                          </a:solidFill>
                        </a:rPr>
                        <a:t> auf Moderationskarten und Sammlung auf Flipchart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Die Schüler*innen haben die Gelegenheit Fragen zu stellen und sollen Probleme die sie sehen formulieren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Die Referent*innen schreiben die Fragen/Punkte auf Moderationskarten und geben eventuell Hilfestellung bei der Formulierung von Problemen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Vorbereitete Flipcharts.</a:t>
                      </a:r>
                    </a:p>
                    <a:p>
                      <a:endParaRPr lang="de-DE" sz="1200" dirty="0">
                        <a:solidFill>
                          <a:schemeClr val="tx1"/>
                        </a:solidFill>
                      </a:endParaRPr>
                    </a:p>
                    <a:p>
                      <a:r>
                        <a:rPr lang="de-DE" sz="1200" dirty="0">
                          <a:solidFill>
                            <a:schemeClr val="tx1"/>
                          </a:solidFill>
                        </a:rPr>
                        <a:t>Moderationskarten, Stifte.</a:t>
                      </a:r>
                    </a:p>
                    <a:p>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extLst>
                  <a:ext uri="{0D108BD9-81ED-4DB2-BD59-A6C34878D82A}">
                    <a16:rowId xmlns:a16="http://schemas.microsoft.com/office/drawing/2014/main" val="1282691242"/>
                  </a:ext>
                </a:extLst>
              </a:tr>
              <a:tr h="1039393">
                <a:tc>
                  <a:txBody>
                    <a:bodyPr/>
                    <a:lstStyle/>
                    <a:p>
                      <a:r>
                        <a:rPr lang="de-DE" sz="1200" dirty="0">
                          <a:solidFill>
                            <a:schemeClr val="tx1"/>
                          </a:solidFill>
                        </a:rPr>
                        <a:t>Arbeitsphase</a:t>
                      </a: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r>
                        <a:rPr lang="de-DE" sz="1200" dirty="0">
                          <a:solidFill>
                            <a:schemeClr val="tx1"/>
                          </a:solidFill>
                        </a:rPr>
                        <a:t>5 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Die Schüler*innen verstehen den Arbeitsauftrag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chemeClr val="tx1"/>
                          </a:solidFill>
                        </a:rPr>
                        <a:t>Die Schüler*innen hören zu und können Rückfragen stellen.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kern="1200" dirty="0">
                          <a:solidFill>
                            <a:schemeClr val="dk1"/>
                          </a:solidFill>
                          <a:effectLst/>
                          <a:latin typeface="+mn-lt"/>
                          <a:ea typeface="+mn-ea"/>
                          <a:cs typeface="+mn-cs"/>
                        </a:rPr>
                        <a:t>Die Referent*innen begrüßen die Schüler*innen nach der Pause. Sie erklären die Methode und beantworten Rückfragen.</a:t>
                      </a:r>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Vorbereitete Flipcharts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extLst>
                  <a:ext uri="{0D108BD9-81ED-4DB2-BD59-A6C34878D82A}">
                    <a16:rowId xmlns:a16="http://schemas.microsoft.com/office/drawing/2014/main" val="2259044795"/>
                  </a:ext>
                </a:extLst>
              </a:tr>
              <a:tr h="399495">
                <a:tc>
                  <a:txBody>
                    <a:bodyPr/>
                    <a:lstStyle/>
                    <a:p>
                      <a:r>
                        <a:rPr lang="de-DE" sz="1200" dirty="0">
                          <a:solidFill>
                            <a:schemeClr val="tx1"/>
                          </a:solidFill>
                        </a:rPr>
                        <a:t>Pause</a:t>
                      </a:r>
                    </a:p>
                    <a:p>
                      <a:r>
                        <a:rPr lang="de-DE" sz="1200" dirty="0">
                          <a:solidFill>
                            <a:schemeClr val="tx1"/>
                          </a:solidFill>
                        </a:rPr>
                        <a:t>10/ 15 Minuten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r>
                        <a:rPr lang="de-DE" sz="1200" dirty="0">
                          <a:solidFill>
                            <a:schemeClr val="tx1"/>
                          </a:solidFill>
                        </a:rPr>
                        <a:t>Palmölfreie Kekse und Schokolade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extLst>
                  <a:ext uri="{0D108BD9-81ED-4DB2-BD59-A6C34878D82A}">
                    <a16:rowId xmlns:a16="http://schemas.microsoft.com/office/drawing/2014/main" val="2621943242"/>
                  </a:ext>
                </a:extLst>
              </a:tr>
            </a:tbl>
          </a:graphicData>
        </a:graphic>
      </p:graphicFrame>
      <p:sp>
        <p:nvSpPr>
          <p:cNvPr id="2" name="Foliennummernplatzhalter 1">
            <a:extLst>
              <a:ext uri="{FF2B5EF4-FFF2-40B4-BE49-F238E27FC236}">
                <a16:creationId xmlns:a16="http://schemas.microsoft.com/office/drawing/2014/main" id="{6E653485-FBB4-4560-AC5C-DF9C2249B410}"/>
              </a:ext>
            </a:extLst>
          </p:cNvPr>
          <p:cNvSpPr>
            <a:spLocks noGrp="1"/>
          </p:cNvSpPr>
          <p:nvPr>
            <p:ph type="sldNum" sz="quarter" idx="12"/>
          </p:nvPr>
        </p:nvSpPr>
        <p:spPr/>
        <p:txBody>
          <a:bodyPr/>
          <a:lstStyle/>
          <a:p>
            <a:fld id="{462CA909-9A41-4AE9-916C-B71EFA31B5C8}" type="slidenum">
              <a:rPr lang="en-US" smtClean="0"/>
              <a:t>14</a:t>
            </a:fld>
            <a:endParaRPr lang="en-US"/>
          </a:p>
        </p:txBody>
      </p:sp>
    </p:spTree>
    <p:extLst>
      <p:ext uri="{BB962C8B-B14F-4D97-AF65-F5344CB8AC3E}">
        <p14:creationId xmlns:p14="http://schemas.microsoft.com/office/powerpoint/2010/main" val="3981017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8D1EF94-263B-402D-A426-8F1F504E866E}"/>
              </a:ext>
            </a:extLst>
          </p:cNvPr>
          <p:cNvSpPr>
            <a:spLocks noGrp="1"/>
          </p:cNvSpPr>
          <p:nvPr>
            <p:ph type="title"/>
          </p:nvPr>
        </p:nvSpPr>
        <p:spPr>
          <a:xfrm>
            <a:off x="1009650" y="329617"/>
            <a:ext cx="7886700" cy="620295"/>
          </a:xfrm>
        </p:spPr>
        <p:txBody>
          <a:bodyPr>
            <a:normAutofit/>
          </a:bodyPr>
          <a:lstStyle/>
          <a:p>
            <a:r>
              <a:rPr lang="de-DE" sz="2400" dirty="0"/>
              <a:t>3.1 Sek I – Workshopkonzept 90 Minuten</a:t>
            </a:r>
          </a:p>
        </p:txBody>
      </p:sp>
      <p:graphicFrame>
        <p:nvGraphicFramePr>
          <p:cNvPr id="5" name="Tabelle 5">
            <a:extLst>
              <a:ext uri="{FF2B5EF4-FFF2-40B4-BE49-F238E27FC236}">
                <a16:creationId xmlns:a16="http://schemas.microsoft.com/office/drawing/2014/main" id="{F6CC8157-590F-4D03-85BB-83672E765F36}"/>
              </a:ext>
            </a:extLst>
          </p:cNvPr>
          <p:cNvGraphicFramePr>
            <a:graphicFrameLocks noGrp="1"/>
          </p:cNvGraphicFramePr>
          <p:nvPr>
            <p:ph idx="1"/>
            <p:extLst>
              <p:ext uri="{D42A27DB-BD31-4B8C-83A1-F6EECF244321}">
                <p14:modId xmlns:p14="http://schemas.microsoft.com/office/powerpoint/2010/main" val="886359833"/>
              </p:ext>
            </p:extLst>
          </p:nvPr>
        </p:nvGraphicFramePr>
        <p:xfrm>
          <a:off x="602942" y="1052915"/>
          <a:ext cx="8700116" cy="5178323"/>
        </p:xfrm>
        <a:graphic>
          <a:graphicData uri="http://schemas.openxmlformats.org/drawingml/2006/table">
            <a:tbl>
              <a:tblPr firstRow="1" bandRow="1">
                <a:tableStyleId>{91EBBBCC-DAD2-459C-BE2E-F6DE35CF9A28}</a:tableStyleId>
              </a:tblPr>
              <a:tblGrid>
                <a:gridCol w="1181835">
                  <a:extLst>
                    <a:ext uri="{9D8B030D-6E8A-4147-A177-3AD203B41FA5}">
                      <a16:colId xmlns:a16="http://schemas.microsoft.com/office/drawing/2014/main" val="620124980"/>
                    </a:ext>
                  </a:extLst>
                </a:gridCol>
                <a:gridCol w="1718204">
                  <a:extLst>
                    <a:ext uri="{9D8B030D-6E8A-4147-A177-3AD203B41FA5}">
                      <a16:colId xmlns:a16="http://schemas.microsoft.com/office/drawing/2014/main" val="3515559220"/>
                    </a:ext>
                  </a:extLst>
                </a:gridCol>
                <a:gridCol w="1927297">
                  <a:extLst>
                    <a:ext uri="{9D8B030D-6E8A-4147-A177-3AD203B41FA5}">
                      <a16:colId xmlns:a16="http://schemas.microsoft.com/office/drawing/2014/main" val="1747474899"/>
                    </a:ext>
                  </a:extLst>
                </a:gridCol>
                <a:gridCol w="2168268">
                  <a:extLst>
                    <a:ext uri="{9D8B030D-6E8A-4147-A177-3AD203B41FA5}">
                      <a16:colId xmlns:a16="http://schemas.microsoft.com/office/drawing/2014/main" val="1269207155"/>
                    </a:ext>
                  </a:extLst>
                </a:gridCol>
                <a:gridCol w="1704512">
                  <a:extLst>
                    <a:ext uri="{9D8B030D-6E8A-4147-A177-3AD203B41FA5}">
                      <a16:colId xmlns:a16="http://schemas.microsoft.com/office/drawing/2014/main" val="2913341742"/>
                    </a:ext>
                  </a:extLst>
                </a:gridCol>
              </a:tblGrid>
              <a:tr h="332003">
                <a:tc>
                  <a:txBody>
                    <a:bodyPr/>
                    <a:lstStyle/>
                    <a:p>
                      <a:r>
                        <a:rPr lang="de-DE" sz="1200" dirty="0">
                          <a:solidFill>
                            <a:schemeClr val="tx1"/>
                          </a:solidFill>
                        </a:rPr>
                        <a:t>Dauer/Phase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1200" dirty="0">
                          <a:solidFill>
                            <a:schemeClr val="tx1"/>
                          </a:solidFill>
                        </a:rPr>
                        <a:t>Lernziel &amp; Methode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1200" dirty="0">
                          <a:solidFill>
                            <a:schemeClr val="tx1"/>
                          </a:solidFill>
                        </a:rPr>
                        <a:t>Schüler*</a:t>
                      </a:r>
                      <a:r>
                        <a:rPr lang="de-DE" sz="1200" dirty="0" err="1">
                          <a:solidFill>
                            <a:schemeClr val="tx1"/>
                          </a:solidFill>
                        </a:rPr>
                        <a:t>innenaktivität</a:t>
                      </a:r>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1200" dirty="0">
                          <a:solidFill>
                            <a:schemeClr val="tx1"/>
                          </a:solidFill>
                        </a:rPr>
                        <a:t>Referent*</a:t>
                      </a:r>
                      <a:r>
                        <a:rPr lang="de-DE" sz="1200" dirty="0" err="1">
                          <a:solidFill>
                            <a:schemeClr val="tx1"/>
                          </a:solidFill>
                        </a:rPr>
                        <a:t>innenaktivität</a:t>
                      </a:r>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1200" dirty="0">
                          <a:solidFill>
                            <a:schemeClr val="tx1"/>
                          </a:solidFill>
                        </a:rPr>
                        <a:t>Vorbereitung/Material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12677005"/>
                  </a:ext>
                </a:extLst>
              </a:tr>
              <a:tr h="1039393">
                <a:tc>
                  <a:txBody>
                    <a:bodyPr/>
                    <a:lstStyle/>
                    <a:p>
                      <a:r>
                        <a:rPr lang="de-DE" sz="1200" dirty="0">
                          <a:solidFill>
                            <a:schemeClr val="tx1"/>
                          </a:solidFill>
                        </a:rPr>
                        <a:t>Arbeitsphase</a:t>
                      </a: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r>
                        <a:rPr lang="de-DE" sz="1200" dirty="0">
                          <a:solidFill>
                            <a:schemeClr val="tx1"/>
                          </a:solidFill>
                        </a:rPr>
                        <a:t>25 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50000"/>
                      </a:schemeClr>
                    </a:solidFill>
                  </a:tcPr>
                </a:tc>
                <a:tc>
                  <a:txBody>
                    <a:bodyPr/>
                    <a:lstStyle/>
                    <a:p>
                      <a:r>
                        <a:rPr lang="de-DE" sz="1200" dirty="0">
                          <a:solidFill>
                            <a:schemeClr val="tx1"/>
                          </a:solidFill>
                        </a:rPr>
                        <a:t>Die Schüler*innen tauschen sich zu den Problemen/ Frage-stellungen aus und Lösungsansätze sowie Handlungsoptionen entwickeln/ </a:t>
                      </a:r>
                    </a:p>
                    <a:p>
                      <a:r>
                        <a:rPr lang="de-DE" sz="1200" b="1" dirty="0">
                          <a:solidFill>
                            <a:schemeClr val="tx1"/>
                          </a:solidFill>
                        </a:rPr>
                        <a:t>Blitz World Café </a:t>
                      </a:r>
                    </a:p>
                    <a:p>
                      <a:endParaRPr lang="de-DE"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50000"/>
                      </a:schemeClr>
                    </a:solidFill>
                  </a:tcPr>
                </a:tc>
                <a:tc>
                  <a:txBody>
                    <a:bodyPr/>
                    <a:lstStyle/>
                    <a:p>
                      <a:r>
                        <a:rPr lang="de-DE" sz="1200" dirty="0">
                          <a:solidFill>
                            <a:schemeClr val="tx1"/>
                          </a:solidFill>
                        </a:rPr>
                        <a:t>In den Gruppe erarbeiten die Schüler*innen gemeinsam Lösungsansätze und Handlungsoptionen. Am ersten Tisch haben die Schüler*innen 10 Minuten Zeit an den übrigen je 5 Minuten.</a:t>
                      </a:r>
                    </a:p>
                    <a:p>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50000"/>
                      </a:schemeClr>
                    </a:solidFill>
                  </a:tcPr>
                </a:tc>
                <a:tc>
                  <a:txBody>
                    <a:bodyPr/>
                    <a:lstStyle/>
                    <a:p>
                      <a:r>
                        <a:rPr lang="de-DE" sz="1200" dirty="0">
                          <a:solidFill>
                            <a:schemeClr val="tx1"/>
                          </a:solidFill>
                        </a:rPr>
                        <a:t>Die Referent*innen teilen die Schüler*innen in vier Gruppen und weisen ihnen die vorbereiteten Plätze zu. Während die Schüler*innen gemeinsam arbeiten, gehen die Referent*innen von Gruppe zu Gruppe und schauen, ob Unterstützung nötig ist.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50000"/>
                      </a:schemeClr>
                    </a:solidFill>
                  </a:tcPr>
                </a:tc>
                <a:tc>
                  <a:txBody>
                    <a:bodyPr/>
                    <a:lstStyle/>
                    <a:p>
                      <a:r>
                        <a:rPr lang="de-DE" sz="1200" dirty="0">
                          <a:solidFill>
                            <a:schemeClr val="tx1"/>
                          </a:solidFill>
                        </a:rPr>
                        <a:t>Vier vorbereitete Tische mit Packpapier und einer Fragestellung versehen.</a:t>
                      </a:r>
                    </a:p>
                    <a:p>
                      <a:endParaRPr lang="de-DE" sz="1200" dirty="0">
                        <a:solidFill>
                          <a:schemeClr val="tx1"/>
                        </a:solidFill>
                      </a:endParaRPr>
                    </a:p>
                    <a:p>
                      <a:r>
                        <a:rPr lang="de-DE" sz="1200" dirty="0">
                          <a:solidFill>
                            <a:schemeClr val="tx1"/>
                          </a:solidFill>
                        </a:rPr>
                        <a:t>Stifte.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50000"/>
                      </a:schemeClr>
                    </a:solidFill>
                  </a:tcPr>
                </a:tc>
                <a:extLst>
                  <a:ext uri="{0D108BD9-81ED-4DB2-BD59-A6C34878D82A}">
                    <a16:rowId xmlns:a16="http://schemas.microsoft.com/office/drawing/2014/main" val="1168000371"/>
                  </a:ext>
                </a:extLst>
              </a:tr>
              <a:tr h="1039393">
                <a:tc>
                  <a:txBody>
                    <a:bodyPr/>
                    <a:lstStyle/>
                    <a:p>
                      <a:r>
                        <a:rPr lang="de-DE" sz="1200" dirty="0">
                          <a:solidFill>
                            <a:schemeClr val="tx1"/>
                          </a:solidFill>
                        </a:rPr>
                        <a:t>Arbeitsphase</a:t>
                      </a: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r>
                        <a:rPr lang="de-DE" sz="1200" dirty="0">
                          <a:solidFill>
                            <a:schemeClr val="tx1"/>
                          </a:solidFill>
                        </a:rPr>
                        <a:t>12 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chemeClr val="tx1"/>
                          </a:solidFill>
                        </a:rPr>
                        <a:t>Die Schüler*innen bewerten die vorliegenden von ihnen erarbeiteten Handlungsoptionen. Ergebnis ist eine Rangliste von möglichen Handlungsoptionen bzw. Lösungen/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dirty="0">
                          <a:solidFill>
                            <a:schemeClr val="tx1"/>
                          </a:solidFill>
                        </a:rPr>
                        <a:t>Punktevergabe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Die Schüler*innen gehen zwischen den Tischen hin und her und haben je Tisch drei grüne Punkte, die sie für die besten Vorschläge vergeben können und nach ihrer Auswahl neben die Vorschläge kleben können.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Die Referent*innen wiederholen was die Schüler*innen tun sollen und vergeben grüne Klebepunkte.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Grüne Klebepunkte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extLst>
                  <a:ext uri="{0D108BD9-81ED-4DB2-BD59-A6C34878D82A}">
                    <a16:rowId xmlns:a16="http://schemas.microsoft.com/office/drawing/2014/main" val="1282691242"/>
                  </a:ext>
                </a:extLst>
              </a:tr>
              <a:tr h="835388">
                <a:tc>
                  <a:txBody>
                    <a:bodyPr/>
                    <a:lstStyle/>
                    <a:p>
                      <a:r>
                        <a:rPr lang="de-DE" sz="1200" dirty="0">
                          <a:solidFill>
                            <a:schemeClr val="tx1"/>
                          </a:solidFill>
                        </a:rPr>
                        <a:t>Abschluss</a:t>
                      </a: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r>
                        <a:rPr lang="de-DE" sz="1200" dirty="0">
                          <a:solidFill>
                            <a:schemeClr val="tx1"/>
                          </a:solidFill>
                        </a:rPr>
                        <a:t>8 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Verabschiedung</a:t>
                      </a:r>
                    </a:p>
                    <a:p>
                      <a:r>
                        <a:rPr lang="de-DE" sz="1200" dirty="0">
                          <a:solidFill>
                            <a:schemeClr val="tx1"/>
                          </a:solidFill>
                        </a:rPr>
                        <a:t>Fragen:</a:t>
                      </a:r>
                    </a:p>
                    <a:p>
                      <a:pPr marL="342900" indent="-342900">
                        <a:buAutoNum type="arabicPeriod"/>
                      </a:pPr>
                      <a:r>
                        <a:rPr lang="de-DE" sz="1200" dirty="0">
                          <a:solidFill>
                            <a:schemeClr val="tx1"/>
                          </a:solidFill>
                        </a:rPr>
                        <a:t>Wie geht es dir?</a:t>
                      </a:r>
                    </a:p>
                    <a:p>
                      <a:pPr marL="342900" indent="-342900">
                        <a:buAutoNum type="arabicPeriod"/>
                      </a:pPr>
                      <a:r>
                        <a:rPr lang="de-DE" sz="1200" dirty="0">
                          <a:solidFill>
                            <a:schemeClr val="tx1"/>
                          </a:solidFill>
                        </a:rPr>
                        <a:t>Was war besonders (interessant etc.)?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Die Schüler*innen haben die Gelegenheit das Gelernte zu reflektieren.</a:t>
                      </a:r>
                    </a:p>
                    <a:p>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Die Referent*innen vermitteln, dass nun eine kurze Verabschiedung folgt und zwei Fragen beantwortet werden sollen.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pPr marL="0" indent="0">
                        <a:buFont typeface="+mj-lt"/>
                        <a:buNone/>
                      </a:pPr>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extLst>
                  <a:ext uri="{0D108BD9-81ED-4DB2-BD59-A6C34878D82A}">
                    <a16:rowId xmlns:a16="http://schemas.microsoft.com/office/drawing/2014/main" val="641475360"/>
                  </a:ext>
                </a:extLst>
              </a:tr>
            </a:tbl>
          </a:graphicData>
        </a:graphic>
      </p:graphicFrame>
      <p:sp>
        <p:nvSpPr>
          <p:cNvPr id="2" name="Foliennummernplatzhalter 1">
            <a:extLst>
              <a:ext uri="{FF2B5EF4-FFF2-40B4-BE49-F238E27FC236}">
                <a16:creationId xmlns:a16="http://schemas.microsoft.com/office/drawing/2014/main" id="{6E653485-FBB4-4560-AC5C-DF9C2249B410}"/>
              </a:ext>
            </a:extLst>
          </p:cNvPr>
          <p:cNvSpPr>
            <a:spLocks noGrp="1"/>
          </p:cNvSpPr>
          <p:nvPr>
            <p:ph type="sldNum" sz="quarter" idx="12"/>
          </p:nvPr>
        </p:nvSpPr>
        <p:spPr/>
        <p:txBody>
          <a:bodyPr/>
          <a:lstStyle/>
          <a:p>
            <a:fld id="{462CA909-9A41-4AE9-916C-B71EFA31B5C8}" type="slidenum">
              <a:rPr lang="en-US" smtClean="0"/>
              <a:t>15</a:t>
            </a:fld>
            <a:endParaRPr lang="en-US"/>
          </a:p>
        </p:txBody>
      </p:sp>
    </p:spTree>
    <p:extLst>
      <p:ext uri="{BB962C8B-B14F-4D97-AF65-F5344CB8AC3E}">
        <p14:creationId xmlns:p14="http://schemas.microsoft.com/office/powerpoint/2010/main" val="3215910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8D1EF94-263B-402D-A426-8F1F504E866E}"/>
              </a:ext>
            </a:extLst>
          </p:cNvPr>
          <p:cNvSpPr>
            <a:spLocks noGrp="1"/>
          </p:cNvSpPr>
          <p:nvPr>
            <p:ph type="title"/>
          </p:nvPr>
        </p:nvSpPr>
        <p:spPr>
          <a:xfrm>
            <a:off x="1009650" y="329617"/>
            <a:ext cx="7886700" cy="620295"/>
          </a:xfrm>
        </p:spPr>
        <p:txBody>
          <a:bodyPr>
            <a:normAutofit/>
          </a:bodyPr>
          <a:lstStyle/>
          <a:p>
            <a:r>
              <a:rPr lang="de-DE" sz="2400" dirty="0"/>
              <a:t>3.2 Sek I – Workshopkonzept 180 Minuten</a:t>
            </a:r>
          </a:p>
        </p:txBody>
      </p:sp>
      <p:graphicFrame>
        <p:nvGraphicFramePr>
          <p:cNvPr id="5" name="Tabelle 5">
            <a:extLst>
              <a:ext uri="{FF2B5EF4-FFF2-40B4-BE49-F238E27FC236}">
                <a16:creationId xmlns:a16="http://schemas.microsoft.com/office/drawing/2014/main" id="{F6CC8157-590F-4D03-85BB-83672E765F36}"/>
              </a:ext>
            </a:extLst>
          </p:cNvPr>
          <p:cNvGraphicFramePr>
            <a:graphicFrameLocks noGrp="1"/>
          </p:cNvGraphicFramePr>
          <p:nvPr>
            <p:ph idx="1"/>
            <p:extLst>
              <p:ext uri="{D42A27DB-BD31-4B8C-83A1-F6EECF244321}">
                <p14:modId xmlns:p14="http://schemas.microsoft.com/office/powerpoint/2010/main" val="973854124"/>
              </p:ext>
            </p:extLst>
          </p:nvPr>
        </p:nvGraphicFramePr>
        <p:xfrm>
          <a:off x="602942" y="1052915"/>
          <a:ext cx="8700116" cy="4906666"/>
        </p:xfrm>
        <a:graphic>
          <a:graphicData uri="http://schemas.openxmlformats.org/drawingml/2006/table">
            <a:tbl>
              <a:tblPr firstRow="1" bandRow="1">
                <a:tableStyleId>{91EBBBCC-DAD2-459C-BE2E-F6DE35CF9A28}</a:tableStyleId>
              </a:tblPr>
              <a:tblGrid>
                <a:gridCol w="1181835">
                  <a:extLst>
                    <a:ext uri="{9D8B030D-6E8A-4147-A177-3AD203B41FA5}">
                      <a16:colId xmlns:a16="http://schemas.microsoft.com/office/drawing/2014/main" val="620124980"/>
                    </a:ext>
                  </a:extLst>
                </a:gridCol>
                <a:gridCol w="1718204">
                  <a:extLst>
                    <a:ext uri="{9D8B030D-6E8A-4147-A177-3AD203B41FA5}">
                      <a16:colId xmlns:a16="http://schemas.microsoft.com/office/drawing/2014/main" val="3515559220"/>
                    </a:ext>
                  </a:extLst>
                </a:gridCol>
                <a:gridCol w="1927297">
                  <a:extLst>
                    <a:ext uri="{9D8B030D-6E8A-4147-A177-3AD203B41FA5}">
                      <a16:colId xmlns:a16="http://schemas.microsoft.com/office/drawing/2014/main" val="1747474899"/>
                    </a:ext>
                  </a:extLst>
                </a:gridCol>
                <a:gridCol w="2177145">
                  <a:extLst>
                    <a:ext uri="{9D8B030D-6E8A-4147-A177-3AD203B41FA5}">
                      <a16:colId xmlns:a16="http://schemas.microsoft.com/office/drawing/2014/main" val="1269207155"/>
                    </a:ext>
                  </a:extLst>
                </a:gridCol>
                <a:gridCol w="1695635">
                  <a:extLst>
                    <a:ext uri="{9D8B030D-6E8A-4147-A177-3AD203B41FA5}">
                      <a16:colId xmlns:a16="http://schemas.microsoft.com/office/drawing/2014/main" val="2913341742"/>
                    </a:ext>
                  </a:extLst>
                </a:gridCol>
              </a:tblGrid>
              <a:tr h="332003">
                <a:tc>
                  <a:txBody>
                    <a:bodyPr/>
                    <a:lstStyle/>
                    <a:p>
                      <a:r>
                        <a:rPr lang="de-DE" sz="1200" dirty="0">
                          <a:solidFill>
                            <a:schemeClr val="tx1"/>
                          </a:solidFill>
                        </a:rPr>
                        <a:t>Dauer/Phase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1200" dirty="0">
                          <a:solidFill>
                            <a:schemeClr val="tx1"/>
                          </a:solidFill>
                        </a:rPr>
                        <a:t>Lernziel &amp; Methode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1200" dirty="0">
                          <a:solidFill>
                            <a:schemeClr val="tx1"/>
                          </a:solidFill>
                        </a:rPr>
                        <a:t>Schüler*</a:t>
                      </a:r>
                      <a:r>
                        <a:rPr lang="de-DE" sz="1200" dirty="0" err="1">
                          <a:solidFill>
                            <a:schemeClr val="tx1"/>
                          </a:solidFill>
                        </a:rPr>
                        <a:t>innenaktivität</a:t>
                      </a:r>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1200" dirty="0">
                          <a:solidFill>
                            <a:schemeClr val="tx1"/>
                          </a:solidFill>
                        </a:rPr>
                        <a:t>Referent*</a:t>
                      </a:r>
                      <a:r>
                        <a:rPr lang="de-DE" sz="1200" dirty="0" err="1">
                          <a:solidFill>
                            <a:schemeClr val="tx1"/>
                          </a:solidFill>
                        </a:rPr>
                        <a:t>innenaktivität</a:t>
                      </a:r>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1200" dirty="0">
                          <a:solidFill>
                            <a:schemeClr val="tx1"/>
                          </a:solidFill>
                        </a:rPr>
                        <a:t>Vorbereitung/Material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12677005"/>
                  </a:ext>
                </a:extLst>
              </a:tr>
              <a:tr h="825623">
                <a:tc>
                  <a:txBody>
                    <a:bodyPr/>
                    <a:lstStyle/>
                    <a:p>
                      <a:r>
                        <a:rPr lang="de-DE" sz="1200" dirty="0">
                          <a:solidFill>
                            <a:schemeClr val="tx1"/>
                          </a:solidFill>
                        </a:rPr>
                        <a:t>Ankunft</a:t>
                      </a:r>
                    </a:p>
                    <a:p>
                      <a:endParaRPr lang="de-DE" sz="1200" dirty="0">
                        <a:solidFill>
                          <a:schemeClr val="tx1"/>
                        </a:solidFill>
                      </a:endParaRPr>
                    </a:p>
                    <a:p>
                      <a:endParaRPr lang="de-DE" sz="1200" dirty="0">
                        <a:solidFill>
                          <a:schemeClr val="tx1"/>
                        </a:solidFill>
                      </a:endParaRPr>
                    </a:p>
                    <a:p>
                      <a:r>
                        <a:rPr lang="de-DE" sz="1200" dirty="0">
                          <a:solidFill>
                            <a:schemeClr val="tx1"/>
                          </a:solidFill>
                        </a:rPr>
                        <a:t>5 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Ankommen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Namen werden auf Kreppband geschrieben.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kern="1200" dirty="0">
                          <a:solidFill>
                            <a:schemeClr val="dk1"/>
                          </a:solidFill>
                          <a:effectLst/>
                          <a:latin typeface="+mn-lt"/>
                          <a:ea typeface="+mn-ea"/>
                          <a:cs typeface="+mn-cs"/>
                        </a:rPr>
                        <a:t>Die Referent*innen begrüßen die Schüler*innen. Sie fordern sie auf, ihren Namen auf Kreppband zu schreiben.</a:t>
                      </a:r>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dk1"/>
                          </a:solidFill>
                          <a:effectLst/>
                          <a:latin typeface="+mn-lt"/>
                          <a:ea typeface="+mn-ea"/>
                          <a:cs typeface="+mn-cs"/>
                        </a:rPr>
                        <a:t>Kreppband, Stifte, Stuhlkreis.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extLst>
                  <a:ext uri="{0D108BD9-81ED-4DB2-BD59-A6C34878D82A}">
                    <a16:rowId xmlns:a16="http://schemas.microsoft.com/office/drawing/2014/main" val="3423739715"/>
                  </a:ext>
                </a:extLst>
              </a:tr>
              <a:tr h="1039393">
                <a:tc>
                  <a:txBody>
                    <a:bodyPr/>
                    <a:lstStyle/>
                    <a:p>
                      <a:r>
                        <a:rPr lang="de-DE" sz="1200" dirty="0">
                          <a:solidFill>
                            <a:schemeClr val="tx1"/>
                          </a:solidFill>
                        </a:rPr>
                        <a:t>Einstieg</a:t>
                      </a: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r>
                        <a:rPr lang="de-DE" sz="1200" dirty="0">
                          <a:solidFill>
                            <a:schemeClr val="tx1"/>
                          </a:solidFill>
                        </a:rPr>
                        <a:t>13 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50000"/>
                      </a:schemeClr>
                    </a:solidFill>
                  </a:tcPr>
                </a:tc>
                <a:tc>
                  <a:txBody>
                    <a:bodyPr/>
                    <a:lstStyle/>
                    <a:p>
                      <a:r>
                        <a:rPr lang="de-DE" sz="1200" dirty="0">
                          <a:solidFill>
                            <a:schemeClr val="tx1"/>
                          </a:solidFill>
                        </a:rPr>
                        <a:t>Kennenlernen/ Foto auswählen</a:t>
                      </a:r>
                    </a:p>
                    <a:p>
                      <a:r>
                        <a:rPr lang="de-DE" sz="1200" dirty="0">
                          <a:solidFill>
                            <a:schemeClr val="tx1"/>
                          </a:solidFill>
                        </a:rPr>
                        <a:t>Fragen:</a:t>
                      </a:r>
                    </a:p>
                    <a:p>
                      <a:pPr marL="342900" indent="-342900">
                        <a:buAutoNum type="arabicPeriod"/>
                      </a:pPr>
                      <a:r>
                        <a:rPr lang="de-DE" sz="1200" dirty="0">
                          <a:solidFill>
                            <a:schemeClr val="tx1"/>
                          </a:solidFill>
                        </a:rPr>
                        <a:t>Wie heißt du?</a:t>
                      </a:r>
                    </a:p>
                    <a:p>
                      <a:pPr marL="342900" indent="-342900">
                        <a:buAutoNum type="arabicPeriod"/>
                      </a:pPr>
                      <a:r>
                        <a:rPr lang="de-DE" sz="1200" dirty="0">
                          <a:solidFill>
                            <a:schemeClr val="tx1"/>
                          </a:solidFill>
                        </a:rPr>
                        <a:t>Wieso hast du dir dieses Bild ausgesucht?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50000"/>
                      </a:schemeClr>
                    </a:solidFill>
                  </a:tcPr>
                </a:tc>
                <a:tc>
                  <a:txBody>
                    <a:bodyPr/>
                    <a:lstStyle/>
                    <a:p>
                      <a:r>
                        <a:rPr lang="de-DE" sz="1200" dirty="0">
                          <a:solidFill>
                            <a:schemeClr val="tx1"/>
                          </a:solidFill>
                        </a:rPr>
                        <a:t>Die Schüler*innen suchen sich ein Bild aus, setzen sich wieder und stellen sich kurz vor und beantworten die Fragen.</a:t>
                      </a:r>
                    </a:p>
                    <a:p>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50000"/>
                      </a:schemeClr>
                    </a:solidFill>
                  </a:tcPr>
                </a:tc>
                <a:tc>
                  <a:txBody>
                    <a:bodyPr/>
                    <a:lstStyle/>
                    <a:p>
                      <a:r>
                        <a:rPr lang="de-DE" sz="1200" dirty="0">
                          <a:solidFill>
                            <a:schemeClr val="tx1"/>
                          </a:solidFill>
                        </a:rPr>
                        <a:t>Die Referent*innen vermitteln, dass es jetzt eine kurze Vorstellungsrunde gibt, in der zwei Fragen beantwortet werden sollen.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50000"/>
                      </a:schemeClr>
                    </a:solidFill>
                  </a:tcPr>
                </a:tc>
                <a:tc>
                  <a:txBody>
                    <a:bodyPr/>
                    <a:lstStyle/>
                    <a:p>
                      <a:r>
                        <a:rPr lang="de-DE" sz="1200" dirty="0">
                          <a:solidFill>
                            <a:schemeClr val="tx1"/>
                          </a:solidFill>
                        </a:rPr>
                        <a:t>Bilder mit Bezug zum Thema, Wäscheleine, Wäscheklammern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50000"/>
                      </a:schemeClr>
                    </a:solidFill>
                  </a:tcPr>
                </a:tc>
                <a:extLst>
                  <a:ext uri="{0D108BD9-81ED-4DB2-BD59-A6C34878D82A}">
                    <a16:rowId xmlns:a16="http://schemas.microsoft.com/office/drawing/2014/main" val="1168000371"/>
                  </a:ext>
                </a:extLst>
              </a:tr>
              <a:tr h="1039393">
                <a:tc>
                  <a:txBody>
                    <a:bodyPr/>
                    <a:lstStyle/>
                    <a:p>
                      <a:r>
                        <a:rPr lang="de-DE" sz="1200" dirty="0">
                          <a:solidFill>
                            <a:schemeClr val="tx1"/>
                          </a:solidFill>
                        </a:rPr>
                        <a:t>Einstieg</a:t>
                      </a: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r>
                        <a:rPr lang="de-DE" sz="1200" dirty="0">
                          <a:solidFill>
                            <a:schemeClr val="tx1"/>
                          </a:solidFill>
                        </a:rPr>
                        <a:t>5 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Kennenlernen/</a:t>
                      </a:r>
                    </a:p>
                    <a:p>
                      <a:r>
                        <a:rPr lang="de-DE" sz="1200" dirty="0">
                          <a:solidFill>
                            <a:schemeClr val="tx1"/>
                          </a:solidFill>
                        </a:rPr>
                        <a:t>Workshopablauf und –regeln werden verinnerlichen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Die Schüler*innen hören zu und stellen ggf. Fragen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Die Referent*innen stellen sich kurz vor und erklären den Ablauf und die Regeln des Workshops.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Vorbereitete Flipcharts</a:t>
                      </a:r>
                    </a:p>
                    <a:p>
                      <a:pPr marL="342900" indent="-342900">
                        <a:buFont typeface="+mj-lt"/>
                        <a:buAutoNum type="arabicPeriod"/>
                      </a:pPr>
                      <a:r>
                        <a:rPr lang="de-DE" sz="1200" dirty="0">
                          <a:solidFill>
                            <a:schemeClr val="tx1"/>
                          </a:solidFill>
                        </a:rPr>
                        <a:t>Grober Ablauf mit Pausen</a:t>
                      </a:r>
                    </a:p>
                    <a:p>
                      <a:pPr marL="342900" indent="-342900">
                        <a:buFont typeface="+mj-lt"/>
                        <a:buAutoNum type="arabicPeriod"/>
                      </a:pPr>
                      <a:r>
                        <a:rPr lang="de-DE" sz="1200" dirty="0">
                          <a:solidFill>
                            <a:schemeClr val="tx1"/>
                          </a:solidFill>
                        </a:rPr>
                        <a:t>Regeln für Kommunikation und Verhalten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extLst>
                  <a:ext uri="{0D108BD9-81ED-4DB2-BD59-A6C34878D82A}">
                    <a16:rowId xmlns:a16="http://schemas.microsoft.com/office/drawing/2014/main" val="1282691242"/>
                  </a:ext>
                </a:extLst>
              </a:tr>
              <a:tr h="1039393">
                <a:tc>
                  <a:txBody>
                    <a:bodyPr/>
                    <a:lstStyle/>
                    <a:p>
                      <a:r>
                        <a:rPr lang="de-DE" sz="1200" dirty="0">
                          <a:solidFill>
                            <a:schemeClr val="tx1"/>
                          </a:solidFill>
                        </a:rPr>
                        <a:t>Einstieg</a:t>
                      </a: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r>
                        <a:rPr lang="de-DE" sz="1200" dirty="0">
                          <a:solidFill>
                            <a:schemeClr val="tx1"/>
                          </a:solidFill>
                        </a:rPr>
                        <a:t>10 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Schüler*innen werden thematisch eingestimmt, Teambuilding/ </a:t>
                      </a:r>
                      <a:r>
                        <a:rPr lang="de-DE" sz="1200" b="1" dirty="0">
                          <a:solidFill>
                            <a:schemeClr val="tx1"/>
                          </a:solidFill>
                        </a:rPr>
                        <a:t>Buzzer</a:t>
                      </a:r>
                      <a:r>
                        <a:rPr lang="de-DE" sz="1200" dirty="0">
                          <a:solidFill>
                            <a:schemeClr val="tx1"/>
                          </a:solidFill>
                        </a:rPr>
                        <a:t> </a:t>
                      </a:r>
                      <a:r>
                        <a:rPr lang="de-DE" sz="1200" b="1" dirty="0">
                          <a:solidFill>
                            <a:schemeClr val="tx1"/>
                          </a:solidFill>
                        </a:rPr>
                        <a:t>Quiz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Die Schüler*innen gehen den Gruppen entsprechend an die Tische. Sie beraten sich und versuchen die Quizfragen am schnellsten zu beantworten.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kern="1200" dirty="0">
                          <a:solidFill>
                            <a:schemeClr val="dk1"/>
                          </a:solidFill>
                          <a:effectLst/>
                          <a:latin typeface="+mn-lt"/>
                          <a:ea typeface="+mn-ea"/>
                          <a:cs typeface="+mn-cs"/>
                        </a:rPr>
                        <a:t>Die Referent*innen erklären das Quiz und teilen die Schüler*innen in vier Gruppen. Sie stellen die Quizfragen und notieren die Punkte.</a:t>
                      </a:r>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dk1"/>
                          </a:solidFill>
                          <a:effectLst/>
                          <a:latin typeface="+mn-lt"/>
                          <a:ea typeface="+mn-ea"/>
                          <a:cs typeface="+mn-cs"/>
                        </a:rPr>
                        <a:t>Tische mit Buzzern für die vier Gruppen.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extLst>
                  <a:ext uri="{0D108BD9-81ED-4DB2-BD59-A6C34878D82A}">
                    <a16:rowId xmlns:a16="http://schemas.microsoft.com/office/drawing/2014/main" val="3610267942"/>
                  </a:ext>
                </a:extLst>
              </a:tr>
            </a:tbl>
          </a:graphicData>
        </a:graphic>
      </p:graphicFrame>
      <p:sp>
        <p:nvSpPr>
          <p:cNvPr id="2" name="Foliennummernplatzhalter 1">
            <a:extLst>
              <a:ext uri="{FF2B5EF4-FFF2-40B4-BE49-F238E27FC236}">
                <a16:creationId xmlns:a16="http://schemas.microsoft.com/office/drawing/2014/main" id="{6E653485-FBB4-4560-AC5C-DF9C2249B410}"/>
              </a:ext>
            </a:extLst>
          </p:cNvPr>
          <p:cNvSpPr>
            <a:spLocks noGrp="1"/>
          </p:cNvSpPr>
          <p:nvPr>
            <p:ph type="sldNum" sz="quarter" idx="12"/>
          </p:nvPr>
        </p:nvSpPr>
        <p:spPr/>
        <p:txBody>
          <a:bodyPr/>
          <a:lstStyle/>
          <a:p>
            <a:fld id="{462CA909-9A41-4AE9-916C-B71EFA31B5C8}" type="slidenum">
              <a:rPr lang="en-US" smtClean="0"/>
              <a:t>16</a:t>
            </a:fld>
            <a:endParaRPr lang="en-US"/>
          </a:p>
        </p:txBody>
      </p:sp>
    </p:spTree>
    <p:extLst>
      <p:ext uri="{BB962C8B-B14F-4D97-AF65-F5344CB8AC3E}">
        <p14:creationId xmlns:p14="http://schemas.microsoft.com/office/powerpoint/2010/main" val="37959495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8D1EF94-263B-402D-A426-8F1F504E866E}"/>
              </a:ext>
            </a:extLst>
          </p:cNvPr>
          <p:cNvSpPr>
            <a:spLocks noGrp="1"/>
          </p:cNvSpPr>
          <p:nvPr>
            <p:ph type="title"/>
          </p:nvPr>
        </p:nvSpPr>
        <p:spPr>
          <a:xfrm>
            <a:off x="1009650" y="329617"/>
            <a:ext cx="7886700" cy="620295"/>
          </a:xfrm>
        </p:spPr>
        <p:txBody>
          <a:bodyPr>
            <a:normAutofit/>
          </a:bodyPr>
          <a:lstStyle/>
          <a:p>
            <a:r>
              <a:rPr lang="de-DE" sz="2400" dirty="0"/>
              <a:t>3.2 Sek I – Workshopkonzept 180 Minuten</a:t>
            </a:r>
          </a:p>
        </p:txBody>
      </p:sp>
      <p:graphicFrame>
        <p:nvGraphicFramePr>
          <p:cNvPr id="5" name="Tabelle 5">
            <a:extLst>
              <a:ext uri="{FF2B5EF4-FFF2-40B4-BE49-F238E27FC236}">
                <a16:creationId xmlns:a16="http://schemas.microsoft.com/office/drawing/2014/main" id="{F6CC8157-590F-4D03-85BB-83672E765F36}"/>
              </a:ext>
            </a:extLst>
          </p:cNvPr>
          <p:cNvGraphicFramePr>
            <a:graphicFrameLocks noGrp="1"/>
          </p:cNvGraphicFramePr>
          <p:nvPr>
            <p:ph idx="1"/>
            <p:extLst>
              <p:ext uri="{D42A27DB-BD31-4B8C-83A1-F6EECF244321}">
                <p14:modId xmlns:p14="http://schemas.microsoft.com/office/powerpoint/2010/main" val="3840850014"/>
              </p:ext>
            </p:extLst>
          </p:nvPr>
        </p:nvGraphicFramePr>
        <p:xfrm>
          <a:off x="602942" y="1052914"/>
          <a:ext cx="8700116" cy="4724674"/>
        </p:xfrm>
        <a:graphic>
          <a:graphicData uri="http://schemas.openxmlformats.org/drawingml/2006/table">
            <a:tbl>
              <a:tblPr firstRow="1" bandRow="1">
                <a:tableStyleId>{91EBBBCC-DAD2-459C-BE2E-F6DE35CF9A28}</a:tableStyleId>
              </a:tblPr>
              <a:tblGrid>
                <a:gridCol w="1181835">
                  <a:extLst>
                    <a:ext uri="{9D8B030D-6E8A-4147-A177-3AD203B41FA5}">
                      <a16:colId xmlns:a16="http://schemas.microsoft.com/office/drawing/2014/main" val="620124980"/>
                    </a:ext>
                  </a:extLst>
                </a:gridCol>
                <a:gridCol w="1718204">
                  <a:extLst>
                    <a:ext uri="{9D8B030D-6E8A-4147-A177-3AD203B41FA5}">
                      <a16:colId xmlns:a16="http://schemas.microsoft.com/office/drawing/2014/main" val="3515559220"/>
                    </a:ext>
                  </a:extLst>
                </a:gridCol>
                <a:gridCol w="1927297">
                  <a:extLst>
                    <a:ext uri="{9D8B030D-6E8A-4147-A177-3AD203B41FA5}">
                      <a16:colId xmlns:a16="http://schemas.microsoft.com/office/drawing/2014/main" val="1747474899"/>
                    </a:ext>
                  </a:extLst>
                </a:gridCol>
                <a:gridCol w="2177145">
                  <a:extLst>
                    <a:ext uri="{9D8B030D-6E8A-4147-A177-3AD203B41FA5}">
                      <a16:colId xmlns:a16="http://schemas.microsoft.com/office/drawing/2014/main" val="1269207155"/>
                    </a:ext>
                  </a:extLst>
                </a:gridCol>
                <a:gridCol w="1695635">
                  <a:extLst>
                    <a:ext uri="{9D8B030D-6E8A-4147-A177-3AD203B41FA5}">
                      <a16:colId xmlns:a16="http://schemas.microsoft.com/office/drawing/2014/main" val="2913341742"/>
                    </a:ext>
                  </a:extLst>
                </a:gridCol>
              </a:tblGrid>
              <a:tr h="332003">
                <a:tc>
                  <a:txBody>
                    <a:bodyPr/>
                    <a:lstStyle/>
                    <a:p>
                      <a:r>
                        <a:rPr lang="de-DE" sz="1200" dirty="0">
                          <a:solidFill>
                            <a:schemeClr val="tx1"/>
                          </a:solidFill>
                        </a:rPr>
                        <a:t>Dauer/Phase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1200" dirty="0">
                          <a:solidFill>
                            <a:schemeClr val="tx1"/>
                          </a:solidFill>
                        </a:rPr>
                        <a:t>Lernziel &amp; Methode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1200" dirty="0">
                          <a:solidFill>
                            <a:schemeClr val="tx1"/>
                          </a:solidFill>
                        </a:rPr>
                        <a:t>Schüler*</a:t>
                      </a:r>
                      <a:r>
                        <a:rPr lang="de-DE" sz="1200" dirty="0" err="1">
                          <a:solidFill>
                            <a:schemeClr val="tx1"/>
                          </a:solidFill>
                        </a:rPr>
                        <a:t>innenaktivität</a:t>
                      </a:r>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1200" dirty="0">
                          <a:solidFill>
                            <a:schemeClr val="tx1"/>
                          </a:solidFill>
                        </a:rPr>
                        <a:t>Referent*</a:t>
                      </a:r>
                      <a:r>
                        <a:rPr lang="de-DE" sz="1200" dirty="0" err="1">
                          <a:solidFill>
                            <a:schemeClr val="tx1"/>
                          </a:solidFill>
                        </a:rPr>
                        <a:t>innenaktivität</a:t>
                      </a:r>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1200" dirty="0">
                          <a:solidFill>
                            <a:schemeClr val="tx1"/>
                          </a:solidFill>
                        </a:rPr>
                        <a:t>Vorbereitung/Material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12677005"/>
                  </a:ext>
                </a:extLst>
              </a:tr>
              <a:tr h="1039393">
                <a:tc>
                  <a:txBody>
                    <a:bodyPr/>
                    <a:lstStyle/>
                    <a:p>
                      <a:r>
                        <a:rPr lang="de-DE" sz="1200" dirty="0">
                          <a:solidFill>
                            <a:schemeClr val="tx1"/>
                          </a:solidFill>
                        </a:rPr>
                        <a:t>Einstieg</a:t>
                      </a: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r>
                        <a:rPr lang="de-DE" sz="1200" dirty="0">
                          <a:solidFill>
                            <a:schemeClr val="tx1"/>
                          </a:solidFill>
                        </a:rPr>
                        <a:t>15 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50000"/>
                      </a:schemeClr>
                    </a:solidFill>
                  </a:tcPr>
                </a:tc>
                <a:tc>
                  <a:txBody>
                    <a:bodyPr/>
                    <a:lstStyle/>
                    <a:p>
                      <a:r>
                        <a:rPr lang="de-DE" sz="1200" dirty="0">
                          <a:solidFill>
                            <a:schemeClr val="tx1"/>
                          </a:solidFill>
                        </a:rPr>
                        <a:t>Schüler*innen werden inhaltlich auf den Dokumentarfilm vorbereitet/ </a:t>
                      </a:r>
                      <a:r>
                        <a:rPr lang="de-DE" sz="1200" b="1" dirty="0">
                          <a:solidFill>
                            <a:schemeClr val="tx1"/>
                          </a:solidFill>
                        </a:rPr>
                        <a:t>Impulsvortrag</a:t>
                      </a:r>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50000"/>
                      </a:schemeClr>
                    </a:solidFill>
                  </a:tcPr>
                </a:tc>
                <a:tc>
                  <a:txBody>
                    <a:bodyPr/>
                    <a:lstStyle/>
                    <a:p>
                      <a:r>
                        <a:rPr lang="de-DE" sz="1200" dirty="0">
                          <a:solidFill>
                            <a:schemeClr val="tx1"/>
                          </a:solidFill>
                        </a:rPr>
                        <a:t>Die Schüler*innen hören zu und können Rückfragen stellen.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50000"/>
                      </a:schemeClr>
                    </a:solidFill>
                  </a:tcPr>
                </a:tc>
                <a:tc>
                  <a:txBody>
                    <a:bodyPr/>
                    <a:lstStyle/>
                    <a:p>
                      <a:r>
                        <a:rPr lang="de-DE" sz="1200" dirty="0">
                          <a:solidFill>
                            <a:schemeClr val="tx1"/>
                          </a:solidFill>
                        </a:rPr>
                        <a:t>Die Referent*innen vermitteln die wichtigsten Informationen zu</a:t>
                      </a:r>
                    </a:p>
                    <a:p>
                      <a:pPr marL="171450" indent="-171450">
                        <a:buFontTx/>
                        <a:buChar char="-"/>
                      </a:pPr>
                      <a:r>
                        <a:rPr lang="de-DE" sz="1200" dirty="0">
                          <a:solidFill>
                            <a:schemeClr val="tx1"/>
                          </a:solidFill>
                        </a:rPr>
                        <a:t>Indonesien</a:t>
                      </a:r>
                    </a:p>
                    <a:p>
                      <a:pPr marL="171450" indent="-171450">
                        <a:buFontTx/>
                        <a:buChar char="-"/>
                      </a:pPr>
                      <a:r>
                        <a:rPr lang="de-DE" sz="1200" dirty="0">
                          <a:solidFill>
                            <a:schemeClr val="tx1"/>
                          </a:solidFill>
                        </a:rPr>
                        <a:t>Palmöl </a:t>
                      </a:r>
                    </a:p>
                    <a:p>
                      <a:pPr marL="171450" indent="-171450">
                        <a:buFontTx/>
                        <a:buChar char="-"/>
                      </a:pPr>
                      <a:r>
                        <a:rPr lang="de-DE" sz="1200" dirty="0">
                          <a:solidFill>
                            <a:schemeClr val="tx1"/>
                          </a:solidFill>
                        </a:rPr>
                        <a:t>Biokraftstoffe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50000"/>
                      </a:schemeClr>
                    </a:solidFill>
                  </a:tcPr>
                </a:tc>
                <a:tc>
                  <a:txBody>
                    <a:bodyPr/>
                    <a:lstStyle/>
                    <a:p>
                      <a:r>
                        <a:rPr lang="de-DE" sz="1200" dirty="0">
                          <a:solidFill>
                            <a:schemeClr val="tx1"/>
                          </a:solidFill>
                        </a:rPr>
                        <a:t>Vorbereite Flipcharts und Anschauungsobjekte </a:t>
                      </a:r>
                    </a:p>
                    <a:p>
                      <a:endParaRPr lang="de-DE" sz="1200" dirty="0">
                        <a:solidFill>
                          <a:schemeClr val="tx1"/>
                        </a:solidFill>
                      </a:endParaRPr>
                    </a:p>
                    <a:p>
                      <a:r>
                        <a:rPr lang="de-DE" sz="1200" dirty="0">
                          <a:solidFill>
                            <a:schemeClr val="tx1"/>
                          </a:solidFill>
                        </a:rPr>
                        <a:t>Moderationskarten, Stifte.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50000"/>
                      </a:schemeClr>
                    </a:solidFill>
                  </a:tcPr>
                </a:tc>
                <a:extLst>
                  <a:ext uri="{0D108BD9-81ED-4DB2-BD59-A6C34878D82A}">
                    <a16:rowId xmlns:a16="http://schemas.microsoft.com/office/drawing/2014/main" val="1168000371"/>
                  </a:ext>
                </a:extLst>
              </a:tr>
              <a:tr h="460751">
                <a:tc>
                  <a:txBody>
                    <a:bodyPr/>
                    <a:lstStyle/>
                    <a:p>
                      <a:r>
                        <a:rPr lang="de-DE" sz="1200" dirty="0">
                          <a:solidFill>
                            <a:schemeClr val="tx1"/>
                          </a:solidFill>
                        </a:rPr>
                        <a:t>Pause</a:t>
                      </a:r>
                    </a:p>
                    <a:p>
                      <a:r>
                        <a:rPr lang="de-DE" sz="1200" dirty="0">
                          <a:solidFill>
                            <a:schemeClr val="tx1"/>
                          </a:solidFill>
                        </a:rPr>
                        <a:t>10 Minuten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r>
                        <a:rPr lang="de-DE" sz="1200" dirty="0">
                          <a:solidFill>
                            <a:schemeClr val="tx1"/>
                          </a:solidFill>
                        </a:rPr>
                        <a:t>Palmölfreie Kekse und Schokolade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extLst>
                  <a:ext uri="{0D108BD9-81ED-4DB2-BD59-A6C34878D82A}">
                    <a16:rowId xmlns:a16="http://schemas.microsoft.com/office/drawing/2014/main" val="2932723107"/>
                  </a:ext>
                </a:extLst>
              </a:tr>
              <a:tr h="1039393">
                <a:tc>
                  <a:txBody>
                    <a:bodyPr/>
                    <a:lstStyle/>
                    <a:p>
                      <a:r>
                        <a:rPr lang="de-DE" sz="1200" dirty="0">
                          <a:solidFill>
                            <a:schemeClr val="tx1"/>
                          </a:solidFill>
                        </a:rPr>
                        <a:t>Einstieg</a:t>
                      </a: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r>
                        <a:rPr lang="de-DE" sz="1200" dirty="0">
                          <a:solidFill>
                            <a:schemeClr val="tx1"/>
                          </a:solidFill>
                        </a:rPr>
                        <a:t>8 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Offene Fragen werden festgehalten Informationen zum Dokumentarfilm sind gegenwärtig/ </a:t>
                      </a:r>
                      <a:r>
                        <a:rPr lang="de-DE" sz="1200" b="1" dirty="0">
                          <a:solidFill>
                            <a:schemeClr val="tx1"/>
                          </a:solidFill>
                        </a:rPr>
                        <a:t>Visualisierung</a:t>
                      </a:r>
                      <a:r>
                        <a:rPr lang="de-DE" sz="1200" dirty="0">
                          <a:solidFill>
                            <a:schemeClr val="tx1"/>
                          </a:solidFill>
                        </a:rPr>
                        <a:t> auf Moderationskarten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Die Schüler*innen haben die Gelegenheit Fragen zu stellen.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Die Referent*innen schreiben die Fragen/Punkte auf Moderationskarten und geben Informationen zum Dokumentarfilm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Vorbereitete Flipcharts.</a:t>
                      </a:r>
                    </a:p>
                    <a:p>
                      <a:endParaRPr lang="de-DE" sz="1200" dirty="0">
                        <a:solidFill>
                          <a:schemeClr val="tx1"/>
                        </a:solidFill>
                      </a:endParaRPr>
                    </a:p>
                    <a:p>
                      <a:r>
                        <a:rPr lang="de-DE" sz="1200" dirty="0">
                          <a:solidFill>
                            <a:schemeClr val="tx1"/>
                          </a:solidFill>
                        </a:rPr>
                        <a:t>Moderationskarten, Stifte.</a:t>
                      </a:r>
                    </a:p>
                    <a:p>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extLst>
                  <a:ext uri="{0D108BD9-81ED-4DB2-BD59-A6C34878D82A}">
                    <a16:rowId xmlns:a16="http://schemas.microsoft.com/office/drawing/2014/main" val="1282691242"/>
                  </a:ext>
                </a:extLst>
              </a:tr>
              <a:tr h="1039393">
                <a:tc>
                  <a:txBody>
                    <a:bodyPr/>
                    <a:lstStyle/>
                    <a:p>
                      <a:r>
                        <a:rPr lang="de-DE" sz="1200" dirty="0">
                          <a:solidFill>
                            <a:schemeClr val="tx1"/>
                          </a:solidFill>
                        </a:rPr>
                        <a:t>Arbeitsphase</a:t>
                      </a: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r>
                        <a:rPr lang="de-DE" sz="1200" dirty="0">
                          <a:solidFill>
                            <a:schemeClr val="tx1"/>
                          </a:solidFill>
                        </a:rPr>
                        <a:t>32 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Den Schüler*innen wird die Situation in Indonesien und die Problematik des Palmölanbaus bewusst/</a:t>
                      </a:r>
                    </a:p>
                    <a:p>
                      <a:r>
                        <a:rPr lang="de-DE" sz="1200" b="1" dirty="0">
                          <a:solidFill>
                            <a:schemeClr val="tx1"/>
                          </a:solidFill>
                        </a:rPr>
                        <a:t>Filmvorführung von „</a:t>
                      </a:r>
                      <a:r>
                        <a:rPr lang="de-DE" sz="1200" b="1" dirty="0" err="1">
                          <a:solidFill>
                            <a:schemeClr val="tx1"/>
                          </a:solidFill>
                        </a:rPr>
                        <a:t>Asimetris</a:t>
                      </a:r>
                      <a:r>
                        <a:rPr lang="de-DE" sz="1200" b="1"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chemeClr val="tx1"/>
                          </a:solidFill>
                        </a:rPr>
                        <a:t>Die Schüler*innen hören zu und können Rückfragen stellen.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kern="1200" dirty="0">
                          <a:solidFill>
                            <a:schemeClr val="dk1"/>
                          </a:solidFill>
                          <a:effectLst/>
                          <a:latin typeface="+mn-lt"/>
                          <a:ea typeface="+mn-ea"/>
                          <a:cs typeface="+mn-cs"/>
                        </a:rPr>
                        <a:t>Die Referent*innen begrüßen die Schüler*innen nach der Pause. Sie erklären die Methode und beantworten Rückfragen.</a:t>
                      </a:r>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Vorbereitete Flipcharts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extLst>
                  <a:ext uri="{0D108BD9-81ED-4DB2-BD59-A6C34878D82A}">
                    <a16:rowId xmlns:a16="http://schemas.microsoft.com/office/drawing/2014/main" val="2259044795"/>
                  </a:ext>
                </a:extLst>
              </a:tr>
            </a:tbl>
          </a:graphicData>
        </a:graphic>
      </p:graphicFrame>
      <p:sp>
        <p:nvSpPr>
          <p:cNvPr id="2" name="Foliennummernplatzhalter 1">
            <a:extLst>
              <a:ext uri="{FF2B5EF4-FFF2-40B4-BE49-F238E27FC236}">
                <a16:creationId xmlns:a16="http://schemas.microsoft.com/office/drawing/2014/main" id="{6E653485-FBB4-4560-AC5C-DF9C2249B410}"/>
              </a:ext>
            </a:extLst>
          </p:cNvPr>
          <p:cNvSpPr>
            <a:spLocks noGrp="1"/>
          </p:cNvSpPr>
          <p:nvPr>
            <p:ph type="sldNum" sz="quarter" idx="12"/>
          </p:nvPr>
        </p:nvSpPr>
        <p:spPr/>
        <p:txBody>
          <a:bodyPr/>
          <a:lstStyle/>
          <a:p>
            <a:fld id="{462CA909-9A41-4AE9-916C-B71EFA31B5C8}" type="slidenum">
              <a:rPr lang="en-US" smtClean="0"/>
              <a:t>17</a:t>
            </a:fld>
            <a:endParaRPr lang="en-US"/>
          </a:p>
        </p:txBody>
      </p:sp>
    </p:spTree>
    <p:extLst>
      <p:ext uri="{BB962C8B-B14F-4D97-AF65-F5344CB8AC3E}">
        <p14:creationId xmlns:p14="http://schemas.microsoft.com/office/powerpoint/2010/main" val="33084998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8D1EF94-263B-402D-A426-8F1F504E866E}"/>
              </a:ext>
            </a:extLst>
          </p:cNvPr>
          <p:cNvSpPr>
            <a:spLocks noGrp="1"/>
          </p:cNvSpPr>
          <p:nvPr>
            <p:ph type="title"/>
          </p:nvPr>
        </p:nvSpPr>
        <p:spPr>
          <a:xfrm>
            <a:off x="1009650" y="329617"/>
            <a:ext cx="7886700" cy="620295"/>
          </a:xfrm>
        </p:spPr>
        <p:txBody>
          <a:bodyPr>
            <a:normAutofit/>
          </a:bodyPr>
          <a:lstStyle/>
          <a:p>
            <a:r>
              <a:rPr lang="de-DE" sz="2400" dirty="0"/>
              <a:t>3.2 Sek I – Workshopkonzept 180 Minuten</a:t>
            </a:r>
          </a:p>
        </p:txBody>
      </p:sp>
      <p:graphicFrame>
        <p:nvGraphicFramePr>
          <p:cNvPr id="5" name="Tabelle 5">
            <a:extLst>
              <a:ext uri="{FF2B5EF4-FFF2-40B4-BE49-F238E27FC236}">
                <a16:creationId xmlns:a16="http://schemas.microsoft.com/office/drawing/2014/main" id="{F6CC8157-590F-4D03-85BB-83672E765F36}"/>
              </a:ext>
            </a:extLst>
          </p:cNvPr>
          <p:cNvGraphicFramePr>
            <a:graphicFrameLocks noGrp="1"/>
          </p:cNvGraphicFramePr>
          <p:nvPr>
            <p:ph idx="1"/>
            <p:extLst>
              <p:ext uri="{D42A27DB-BD31-4B8C-83A1-F6EECF244321}">
                <p14:modId xmlns:p14="http://schemas.microsoft.com/office/powerpoint/2010/main" val="1623206266"/>
              </p:ext>
            </p:extLst>
          </p:nvPr>
        </p:nvGraphicFramePr>
        <p:xfrm>
          <a:off x="602942" y="1068155"/>
          <a:ext cx="8700116" cy="5248825"/>
        </p:xfrm>
        <a:graphic>
          <a:graphicData uri="http://schemas.openxmlformats.org/drawingml/2006/table">
            <a:tbl>
              <a:tblPr firstRow="1" bandRow="1">
                <a:tableStyleId>{91EBBBCC-DAD2-459C-BE2E-F6DE35CF9A28}</a:tableStyleId>
              </a:tblPr>
              <a:tblGrid>
                <a:gridCol w="1181835">
                  <a:extLst>
                    <a:ext uri="{9D8B030D-6E8A-4147-A177-3AD203B41FA5}">
                      <a16:colId xmlns:a16="http://schemas.microsoft.com/office/drawing/2014/main" val="620124980"/>
                    </a:ext>
                  </a:extLst>
                </a:gridCol>
                <a:gridCol w="1718204">
                  <a:extLst>
                    <a:ext uri="{9D8B030D-6E8A-4147-A177-3AD203B41FA5}">
                      <a16:colId xmlns:a16="http://schemas.microsoft.com/office/drawing/2014/main" val="3515559220"/>
                    </a:ext>
                  </a:extLst>
                </a:gridCol>
                <a:gridCol w="1927297">
                  <a:extLst>
                    <a:ext uri="{9D8B030D-6E8A-4147-A177-3AD203B41FA5}">
                      <a16:colId xmlns:a16="http://schemas.microsoft.com/office/drawing/2014/main" val="1747474899"/>
                    </a:ext>
                  </a:extLst>
                </a:gridCol>
                <a:gridCol w="2168268">
                  <a:extLst>
                    <a:ext uri="{9D8B030D-6E8A-4147-A177-3AD203B41FA5}">
                      <a16:colId xmlns:a16="http://schemas.microsoft.com/office/drawing/2014/main" val="1269207155"/>
                    </a:ext>
                  </a:extLst>
                </a:gridCol>
                <a:gridCol w="1704512">
                  <a:extLst>
                    <a:ext uri="{9D8B030D-6E8A-4147-A177-3AD203B41FA5}">
                      <a16:colId xmlns:a16="http://schemas.microsoft.com/office/drawing/2014/main" val="2913341742"/>
                    </a:ext>
                  </a:extLst>
                </a:gridCol>
              </a:tblGrid>
              <a:tr h="332003">
                <a:tc>
                  <a:txBody>
                    <a:bodyPr/>
                    <a:lstStyle/>
                    <a:p>
                      <a:r>
                        <a:rPr lang="de-DE" sz="1200" dirty="0">
                          <a:solidFill>
                            <a:schemeClr val="tx1"/>
                          </a:solidFill>
                        </a:rPr>
                        <a:t>Dauer/Phase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1200" dirty="0">
                          <a:solidFill>
                            <a:schemeClr val="tx1"/>
                          </a:solidFill>
                        </a:rPr>
                        <a:t>Lernziel &amp; Methode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1200" dirty="0">
                          <a:solidFill>
                            <a:schemeClr val="tx1"/>
                          </a:solidFill>
                        </a:rPr>
                        <a:t>Schüler*</a:t>
                      </a:r>
                      <a:r>
                        <a:rPr lang="de-DE" sz="1200" dirty="0" err="1">
                          <a:solidFill>
                            <a:schemeClr val="tx1"/>
                          </a:solidFill>
                        </a:rPr>
                        <a:t>innenaktivität</a:t>
                      </a:r>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1200" dirty="0">
                          <a:solidFill>
                            <a:schemeClr val="tx1"/>
                          </a:solidFill>
                        </a:rPr>
                        <a:t>Referent*</a:t>
                      </a:r>
                      <a:r>
                        <a:rPr lang="de-DE" sz="1200" dirty="0" err="1">
                          <a:solidFill>
                            <a:schemeClr val="tx1"/>
                          </a:solidFill>
                        </a:rPr>
                        <a:t>innenaktivität</a:t>
                      </a:r>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1200" dirty="0">
                          <a:solidFill>
                            <a:schemeClr val="tx1"/>
                          </a:solidFill>
                        </a:rPr>
                        <a:t>Vorbereitung/Material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12677005"/>
                  </a:ext>
                </a:extLst>
              </a:tr>
              <a:tr h="1039393">
                <a:tc>
                  <a:txBody>
                    <a:bodyPr/>
                    <a:lstStyle/>
                    <a:p>
                      <a:r>
                        <a:rPr lang="de-DE" sz="1200" dirty="0">
                          <a:solidFill>
                            <a:schemeClr val="tx1"/>
                          </a:solidFill>
                        </a:rPr>
                        <a:t>Arbeitsphase</a:t>
                      </a: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r>
                        <a:rPr lang="de-DE" sz="1200" dirty="0">
                          <a:solidFill>
                            <a:schemeClr val="tx1"/>
                          </a:solidFill>
                        </a:rPr>
                        <a:t>5 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50000"/>
                      </a:schemeClr>
                    </a:solidFill>
                  </a:tcPr>
                </a:tc>
                <a:tc>
                  <a:txBody>
                    <a:bodyPr/>
                    <a:lstStyle/>
                    <a:p>
                      <a:r>
                        <a:rPr lang="de-DE" sz="1200" dirty="0">
                          <a:solidFill>
                            <a:schemeClr val="tx1"/>
                          </a:solidFill>
                        </a:rPr>
                        <a:t>Die Schüler*innen teilen mit, was der Film bei ihnen ausgelöst hat. Offene Fragen werden formuliert</a:t>
                      </a:r>
                      <a:endParaRPr lang="de-DE"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50000"/>
                      </a:schemeClr>
                    </a:solidFill>
                  </a:tcPr>
                </a:tc>
                <a:tc>
                  <a:txBody>
                    <a:bodyPr/>
                    <a:lstStyle/>
                    <a:p>
                      <a:r>
                        <a:rPr lang="de-DE" sz="1200" dirty="0">
                          <a:solidFill>
                            <a:schemeClr val="tx1"/>
                          </a:solidFill>
                        </a:rPr>
                        <a:t>Die Schüler*innen können sich mitteilen und offene Fragen werden gestellt.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50000"/>
                      </a:schemeClr>
                    </a:solidFill>
                  </a:tcPr>
                </a:tc>
                <a:tc>
                  <a:txBody>
                    <a:bodyPr/>
                    <a:lstStyle/>
                    <a:p>
                      <a:r>
                        <a:rPr lang="de-DE" sz="1200" dirty="0">
                          <a:solidFill>
                            <a:schemeClr val="tx1"/>
                          </a:solidFill>
                        </a:rPr>
                        <a:t>Die Referent*innen fragen die Schüler*innen wie es ihnen nach dem Film geht und ob sie Fragen haben und notieren diese ggf..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50000"/>
                      </a:schemeClr>
                    </a:solidFill>
                  </a:tcPr>
                </a:tc>
                <a:tc>
                  <a:txBody>
                    <a:bodyPr/>
                    <a:lstStyle/>
                    <a:p>
                      <a:r>
                        <a:rPr lang="de-DE" sz="1200" dirty="0">
                          <a:solidFill>
                            <a:schemeClr val="tx1"/>
                          </a:solidFill>
                        </a:rPr>
                        <a:t>Stifte, Moderationskarten.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50000"/>
                      </a:schemeClr>
                    </a:solidFill>
                  </a:tcPr>
                </a:tc>
                <a:extLst>
                  <a:ext uri="{0D108BD9-81ED-4DB2-BD59-A6C34878D82A}">
                    <a16:rowId xmlns:a16="http://schemas.microsoft.com/office/drawing/2014/main" val="1168000371"/>
                  </a:ext>
                </a:extLst>
              </a:tr>
              <a:tr h="471289">
                <a:tc>
                  <a:txBody>
                    <a:bodyPr/>
                    <a:lstStyle/>
                    <a:p>
                      <a:r>
                        <a:rPr lang="de-DE" sz="1200" dirty="0">
                          <a:solidFill>
                            <a:schemeClr val="tx1"/>
                          </a:solidFill>
                        </a:rPr>
                        <a:t>Pause</a:t>
                      </a:r>
                    </a:p>
                    <a:p>
                      <a:r>
                        <a:rPr lang="de-DE" sz="1200" dirty="0">
                          <a:solidFill>
                            <a:schemeClr val="tx1"/>
                          </a:solidFill>
                        </a:rPr>
                        <a:t>15 Minuten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r>
                        <a:rPr lang="de-DE" sz="1200" dirty="0">
                          <a:solidFill>
                            <a:schemeClr val="tx1"/>
                          </a:solidFill>
                        </a:rPr>
                        <a:t>Palmölfreie Kekse und Schokolade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extLst>
                  <a:ext uri="{0D108BD9-81ED-4DB2-BD59-A6C34878D82A}">
                    <a16:rowId xmlns:a16="http://schemas.microsoft.com/office/drawing/2014/main" val="3677931282"/>
                  </a:ext>
                </a:extLst>
              </a:tr>
              <a:tr h="1039393">
                <a:tc>
                  <a:txBody>
                    <a:bodyPr/>
                    <a:lstStyle/>
                    <a:p>
                      <a:r>
                        <a:rPr lang="de-DE" sz="1200" dirty="0">
                          <a:solidFill>
                            <a:schemeClr val="tx1"/>
                          </a:solidFill>
                        </a:rPr>
                        <a:t>Arbeitsphase</a:t>
                      </a: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r>
                        <a:rPr lang="de-DE" sz="1200" dirty="0">
                          <a:solidFill>
                            <a:schemeClr val="tx1"/>
                          </a:solidFill>
                        </a:rPr>
                        <a:t>10 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Die Schüler*innen verstehen den Arbeitsauftrag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chemeClr val="tx1"/>
                          </a:solidFill>
                        </a:rPr>
                        <a:t>Die Schüler*innen hören zu und können Rückfragen stellen.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kern="1200" dirty="0">
                          <a:solidFill>
                            <a:schemeClr val="dk1"/>
                          </a:solidFill>
                          <a:effectLst/>
                          <a:latin typeface="+mn-lt"/>
                          <a:ea typeface="+mn-ea"/>
                          <a:cs typeface="+mn-cs"/>
                        </a:rPr>
                        <a:t>Die Referent*innen begrüßen die Schüler*innen nach der Pause. Sie klären ggf. offene Fragen zum Film und erklären die Methode und beantworten Rückfragen diesbezüglich.</a:t>
                      </a:r>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Vorbereitete Flipcharts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extLst>
                  <a:ext uri="{0D108BD9-81ED-4DB2-BD59-A6C34878D82A}">
                    <a16:rowId xmlns:a16="http://schemas.microsoft.com/office/drawing/2014/main" val="2242827358"/>
                  </a:ext>
                </a:extLst>
              </a:tr>
              <a:tr h="1039393">
                <a:tc>
                  <a:txBody>
                    <a:bodyPr/>
                    <a:lstStyle/>
                    <a:p>
                      <a:r>
                        <a:rPr lang="de-DE" sz="1200" dirty="0">
                          <a:solidFill>
                            <a:schemeClr val="tx1"/>
                          </a:solidFill>
                        </a:rPr>
                        <a:t>Arbeitsphase</a:t>
                      </a: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r>
                        <a:rPr lang="de-DE" sz="1200" dirty="0">
                          <a:solidFill>
                            <a:schemeClr val="tx1"/>
                          </a:solidFill>
                        </a:rPr>
                        <a:t>35min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Die Schüler*innen tauschen sich zu den Problemen/ Frage-stellungen aus und Lösungsansätze sowie Handlungsoptionen entwickeln/ </a:t>
                      </a:r>
                    </a:p>
                    <a:p>
                      <a:r>
                        <a:rPr lang="de-DE" sz="1200" b="1" dirty="0">
                          <a:solidFill>
                            <a:schemeClr val="tx1"/>
                          </a:solidFill>
                        </a:rPr>
                        <a:t>World Café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In den Gruppe erarbeiten die Schüler*innen gemeinsam Lösungsansätze und Handlungsoptionen. Am ersten Tisch haben die Schüler*innen 15 Minuten Zeit an den übrigen je ca. 7 Minuten.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Die Referent*innen teilen die Schüler*innen in vier Gruppen und weisen ihnen die vorbereiteten Plätze zu. Während die Schüler*innen gemeinsam arbeiten, gehen die Referent*innen von Gruppe zu Gruppe und schauen, ob Unterstützung nötig ist.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Vier vorbereitete Tische mit Packpapier und einer Fragestellung versehen.</a:t>
                      </a:r>
                    </a:p>
                    <a:p>
                      <a:endParaRPr lang="de-DE" sz="1200" dirty="0">
                        <a:solidFill>
                          <a:schemeClr val="tx1"/>
                        </a:solidFill>
                      </a:endParaRPr>
                    </a:p>
                    <a:p>
                      <a:r>
                        <a:rPr lang="de-DE" sz="1200" dirty="0">
                          <a:solidFill>
                            <a:schemeClr val="tx1"/>
                          </a:solidFill>
                        </a:rPr>
                        <a:t>Stifte.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extLst>
                  <a:ext uri="{0D108BD9-81ED-4DB2-BD59-A6C34878D82A}">
                    <a16:rowId xmlns:a16="http://schemas.microsoft.com/office/drawing/2014/main" val="2684686250"/>
                  </a:ext>
                </a:extLst>
              </a:tr>
              <a:tr h="480060">
                <a:tc>
                  <a:txBody>
                    <a:bodyPr/>
                    <a:lstStyle/>
                    <a:p>
                      <a:r>
                        <a:rPr lang="de-DE" sz="1200" dirty="0">
                          <a:solidFill>
                            <a:schemeClr val="tx1"/>
                          </a:solidFill>
                        </a:rPr>
                        <a:t>Pause</a:t>
                      </a:r>
                    </a:p>
                    <a:p>
                      <a:r>
                        <a:rPr lang="de-DE" sz="1200" dirty="0">
                          <a:solidFill>
                            <a:schemeClr val="tx1"/>
                          </a:solidFill>
                        </a:rPr>
                        <a:t>10 Minuten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r>
                        <a:rPr lang="de-DE" sz="1200" dirty="0">
                          <a:solidFill>
                            <a:schemeClr val="tx1"/>
                          </a:solidFill>
                        </a:rPr>
                        <a:t>Palmölfreie Kekse und Schokolade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extLst>
                  <a:ext uri="{0D108BD9-81ED-4DB2-BD59-A6C34878D82A}">
                    <a16:rowId xmlns:a16="http://schemas.microsoft.com/office/drawing/2014/main" val="2971812863"/>
                  </a:ext>
                </a:extLst>
              </a:tr>
            </a:tbl>
          </a:graphicData>
        </a:graphic>
      </p:graphicFrame>
      <p:sp>
        <p:nvSpPr>
          <p:cNvPr id="2" name="Foliennummernplatzhalter 1">
            <a:extLst>
              <a:ext uri="{FF2B5EF4-FFF2-40B4-BE49-F238E27FC236}">
                <a16:creationId xmlns:a16="http://schemas.microsoft.com/office/drawing/2014/main" id="{6E653485-FBB4-4560-AC5C-DF9C2249B410}"/>
              </a:ext>
            </a:extLst>
          </p:cNvPr>
          <p:cNvSpPr>
            <a:spLocks noGrp="1"/>
          </p:cNvSpPr>
          <p:nvPr>
            <p:ph type="sldNum" sz="quarter" idx="12"/>
          </p:nvPr>
        </p:nvSpPr>
        <p:spPr/>
        <p:txBody>
          <a:bodyPr/>
          <a:lstStyle/>
          <a:p>
            <a:fld id="{462CA909-9A41-4AE9-916C-B71EFA31B5C8}" type="slidenum">
              <a:rPr lang="en-US" smtClean="0"/>
              <a:t>18</a:t>
            </a:fld>
            <a:endParaRPr lang="en-US"/>
          </a:p>
        </p:txBody>
      </p:sp>
    </p:spTree>
    <p:extLst>
      <p:ext uri="{BB962C8B-B14F-4D97-AF65-F5344CB8AC3E}">
        <p14:creationId xmlns:p14="http://schemas.microsoft.com/office/powerpoint/2010/main" val="39193766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8D1EF94-263B-402D-A426-8F1F504E866E}"/>
              </a:ext>
            </a:extLst>
          </p:cNvPr>
          <p:cNvSpPr>
            <a:spLocks noGrp="1"/>
          </p:cNvSpPr>
          <p:nvPr>
            <p:ph type="title"/>
          </p:nvPr>
        </p:nvSpPr>
        <p:spPr>
          <a:xfrm>
            <a:off x="1009650" y="329617"/>
            <a:ext cx="7886700" cy="620295"/>
          </a:xfrm>
        </p:spPr>
        <p:txBody>
          <a:bodyPr>
            <a:normAutofit/>
          </a:bodyPr>
          <a:lstStyle/>
          <a:p>
            <a:r>
              <a:rPr lang="de-DE" sz="2400" dirty="0"/>
              <a:t>3.2 Sek I – Workshopkonzept 180 Minuten</a:t>
            </a:r>
          </a:p>
        </p:txBody>
      </p:sp>
      <p:graphicFrame>
        <p:nvGraphicFramePr>
          <p:cNvPr id="5" name="Tabelle 5">
            <a:extLst>
              <a:ext uri="{FF2B5EF4-FFF2-40B4-BE49-F238E27FC236}">
                <a16:creationId xmlns:a16="http://schemas.microsoft.com/office/drawing/2014/main" id="{F6CC8157-590F-4D03-85BB-83672E765F36}"/>
              </a:ext>
            </a:extLst>
          </p:cNvPr>
          <p:cNvGraphicFramePr>
            <a:graphicFrameLocks noGrp="1"/>
          </p:cNvGraphicFramePr>
          <p:nvPr>
            <p:ph idx="1"/>
            <p:extLst>
              <p:ext uri="{D42A27DB-BD31-4B8C-83A1-F6EECF244321}">
                <p14:modId xmlns:p14="http://schemas.microsoft.com/office/powerpoint/2010/main" val="1097766667"/>
              </p:ext>
            </p:extLst>
          </p:nvPr>
        </p:nvGraphicFramePr>
        <p:xfrm>
          <a:off x="602942" y="1052915"/>
          <a:ext cx="8700116" cy="4824991"/>
        </p:xfrm>
        <a:graphic>
          <a:graphicData uri="http://schemas.openxmlformats.org/drawingml/2006/table">
            <a:tbl>
              <a:tblPr firstRow="1" bandRow="1">
                <a:tableStyleId>{91EBBBCC-DAD2-459C-BE2E-F6DE35CF9A28}</a:tableStyleId>
              </a:tblPr>
              <a:tblGrid>
                <a:gridCol w="1181835">
                  <a:extLst>
                    <a:ext uri="{9D8B030D-6E8A-4147-A177-3AD203B41FA5}">
                      <a16:colId xmlns:a16="http://schemas.microsoft.com/office/drawing/2014/main" val="620124980"/>
                    </a:ext>
                  </a:extLst>
                </a:gridCol>
                <a:gridCol w="1718204">
                  <a:extLst>
                    <a:ext uri="{9D8B030D-6E8A-4147-A177-3AD203B41FA5}">
                      <a16:colId xmlns:a16="http://schemas.microsoft.com/office/drawing/2014/main" val="3515559220"/>
                    </a:ext>
                  </a:extLst>
                </a:gridCol>
                <a:gridCol w="1927297">
                  <a:extLst>
                    <a:ext uri="{9D8B030D-6E8A-4147-A177-3AD203B41FA5}">
                      <a16:colId xmlns:a16="http://schemas.microsoft.com/office/drawing/2014/main" val="1747474899"/>
                    </a:ext>
                  </a:extLst>
                </a:gridCol>
                <a:gridCol w="2168268">
                  <a:extLst>
                    <a:ext uri="{9D8B030D-6E8A-4147-A177-3AD203B41FA5}">
                      <a16:colId xmlns:a16="http://schemas.microsoft.com/office/drawing/2014/main" val="1269207155"/>
                    </a:ext>
                  </a:extLst>
                </a:gridCol>
                <a:gridCol w="1704512">
                  <a:extLst>
                    <a:ext uri="{9D8B030D-6E8A-4147-A177-3AD203B41FA5}">
                      <a16:colId xmlns:a16="http://schemas.microsoft.com/office/drawing/2014/main" val="2913341742"/>
                    </a:ext>
                  </a:extLst>
                </a:gridCol>
              </a:tblGrid>
              <a:tr h="332003">
                <a:tc>
                  <a:txBody>
                    <a:bodyPr/>
                    <a:lstStyle/>
                    <a:p>
                      <a:r>
                        <a:rPr lang="de-DE" sz="1200" dirty="0">
                          <a:solidFill>
                            <a:schemeClr val="tx1"/>
                          </a:solidFill>
                        </a:rPr>
                        <a:t>Dauer/Phase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1200" dirty="0">
                          <a:solidFill>
                            <a:schemeClr val="tx1"/>
                          </a:solidFill>
                        </a:rPr>
                        <a:t>Lernziel &amp; Methode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1200" dirty="0">
                          <a:solidFill>
                            <a:schemeClr val="tx1"/>
                          </a:solidFill>
                        </a:rPr>
                        <a:t>Schüler*</a:t>
                      </a:r>
                      <a:r>
                        <a:rPr lang="de-DE" sz="1200" dirty="0" err="1">
                          <a:solidFill>
                            <a:schemeClr val="tx1"/>
                          </a:solidFill>
                        </a:rPr>
                        <a:t>innenaktivität</a:t>
                      </a:r>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1200" dirty="0">
                          <a:solidFill>
                            <a:schemeClr val="tx1"/>
                          </a:solidFill>
                        </a:rPr>
                        <a:t>Referent*</a:t>
                      </a:r>
                      <a:r>
                        <a:rPr lang="de-DE" sz="1200" dirty="0" err="1">
                          <a:solidFill>
                            <a:schemeClr val="tx1"/>
                          </a:solidFill>
                        </a:rPr>
                        <a:t>innenaktivität</a:t>
                      </a:r>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1200" dirty="0">
                          <a:solidFill>
                            <a:schemeClr val="tx1"/>
                          </a:solidFill>
                        </a:rPr>
                        <a:t>Vorbereitung/Material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12677005"/>
                  </a:ext>
                </a:extLst>
              </a:tr>
              <a:tr h="1039393">
                <a:tc>
                  <a:txBody>
                    <a:bodyPr/>
                    <a:lstStyle/>
                    <a:p>
                      <a:r>
                        <a:rPr lang="de-DE" sz="1200" dirty="0">
                          <a:solidFill>
                            <a:schemeClr val="tx1"/>
                          </a:solidFill>
                        </a:rPr>
                        <a:t>Arbeitsphase</a:t>
                      </a: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r>
                        <a:rPr lang="de-DE" sz="1200" dirty="0">
                          <a:solidFill>
                            <a:schemeClr val="tx1"/>
                          </a:solidFill>
                        </a:rPr>
                        <a:t>15 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chemeClr val="tx1"/>
                          </a:solidFill>
                        </a:rPr>
                        <a:t>Die Schüler*innen bewerten die Handlungsoptionen. Ergebnis ist eine Rangliste von möglichen Handlungsoptionen bzw. Lösungen/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dirty="0">
                          <a:solidFill>
                            <a:schemeClr val="tx1"/>
                          </a:solidFill>
                        </a:rPr>
                        <a:t>Punktevergabe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Die Schüler*innen gehen zwischen den Tischen hin und her und haben je Tisch drei grüne Punkte, die sie für die besten Vorschläge vergeben können und nach ihrer Auswahl neben die Vorschläge kleben.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Die Referent*innen wiederholen was die Schüler*innen tun sollen und vergeben grüne Klebepunkte.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Grüne Klebepunkte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extLst>
                  <a:ext uri="{0D108BD9-81ED-4DB2-BD59-A6C34878D82A}">
                    <a16:rowId xmlns:a16="http://schemas.microsoft.com/office/drawing/2014/main" val="1282691242"/>
                  </a:ext>
                </a:extLst>
              </a:tr>
              <a:tr h="878222">
                <a:tc>
                  <a:txBody>
                    <a:bodyPr/>
                    <a:lstStyle/>
                    <a:p>
                      <a:r>
                        <a:rPr lang="de-DE" sz="1200" dirty="0">
                          <a:solidFill>
                            <a:schemeClr val="tx1"/>
                          </a:solidFill>
                        </a:rPr>
                        <a:t>Arbeitsphase</a:t>
                      </a: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r>
                        <a:rPr lang="de-DE" sz="1200" dirty="0">
                          <a:solidFill>
                            <a:schemeClr val="tx1"/>
                          </a:solidFill>
                        </a:rPr>
                        <a:t>15 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dirty="0">
                          <a:solidFill>
                            <a:schemeClr val="tx1"/>
                          </a:solidFill>
                        </a:rPr>
                        <a:t>Die Rangliste wird gemeinsam betrachtet und die Schüler*innen beurteilen, welche Handlungsoptionen und Lösungen von ihnen umgesetzt werden sollen und was durch andere (Politik etc.) umgesetzt werden muss/</a:t>
                      </a:r>
                      <a:r>
                        <a:rPr lang="de-DE" sz="1200" b="1" dirty="0">
                          <a:solidFill>
                            <a:schemeClr val="tx1"/>
                          </a:solidFill>
                        </a:rPr>
                        <a:t>offene Diskussion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Die Schüler*innen beteiligen sich aktiv an der Diskussion.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Die Referent*innen fungieren als Moderator*innen die weiterhelfen, wenn die Diskussion ins stocken kommt.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Flipcharts, Stifte, Moderationskarten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extLst>
                  <a:ext uri="{0D108BD9-81ED-4DB2-BD59-A6C34878D82A}">
                    <a16:rowId xmlns:a16="http://schemas.microsoft.com/office/drawing/2014/main" val="1060498614"/>
                  </a:ext>
                </a:extLst>
              </a:tr>
              <a:tr h="835388">
                <a:tc>
                  <a:txBody>
                    <a:bodyPr/>
                    <a:lstStyle/>
                    <a:p>
                      <a:r>
                        <a:rPr lang="de-DE" sz="1200" dirty="0">
                          <a:solidFill>
                            <a:schemeClr val="tx1"/>
                          </a:solidFill>
                        </a:rPr>
                        <a:t>Abschluss</a:t>
                      </a:r>
                    </a:p>
                    <a:p>
                      <a:endParaRPr lang="de-DE" sz="1200" dirty="0">
                        <a:solidFill>
                          <a:schemeClr val="tx1"/>
                        </a:solidFill>
                      </a:endParaRPr>
                    </a:p>
                    <a:p>
                      <a:endParaRPr lang="de-DE" sz="1200" dirty="0">
                        <a:solidFill>
                          <a:schemeClr val="tx1"/>
                        </a:solidFill>
                      </a:endParaRPr>
                    </a:p>
                    <a:p>
                      <a:r>
                        <a:rPr lang="de-DE" sz="1200" dirty="0">
                          <a:solidFill>
                            <a:schemeClr val="tx1"/>
                          </a:solidFill>
                        </a:rPr>
                        <a:t>15 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Feedback und Verabschiedung/</a:t>
                      </a:r>
                    </a:p>
                    <a:p>
                      <a:r>
                        <a:rPr lang="de-DE" sz="1200" b="1" dirty="0">
                          <a:solidFill>
                            <a:schemeClr val="tx1"/>
                          </a:solidFill>
                        </a:rPr>
                        <a:t>Ein-Punkt-Methode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Die Schüler*innen haben die Gelegenheit den Workshop zu bewerten  zu reflektieren.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Die Referent*innenerklären die Feedbackmethode. Nach der Feedbackrunde verabschieden sie sich von den Schüler*innen.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pPr marL="0" indent="0">
                        <a:buFont typeface="+mj-lt"/>
                        <a:buNone/>
                      </a:pPr>
                      <a:r>
                        <a:rPr lang="de-DE" sz="1200" dirty="0">
                          <a:solidFill>
                            <a:schemeClr val="tx1"/>
                          </a:solidFill>
                        </a:rPr>
                        <a:t>Flipcharts, Stifte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extLst>
                  <a:ext uri="{0D108BD9-81ED-4DB2-BD59-A6C34878D82A}">
                    <a16:rowId xmlns:a16="http://schemas.microsoft.com/office/drawing/2014/main" val="641475360"/>
                  </a:ext>
                </a:extLst>
              </a:tr>
            </a:tbl>
          </a:graphicData>
        </a:graphic>
      </p:graphicFrame>
      <p:sp>
        <p:nvSpPr>
          <p:cNvPr id="2" name="Foliennummernplatzhalter 1">
            <a:extLst>
              <a:ext uri="{FF2B5EF4-FFF2-40B4-BE49-F238E27FC236}">
                <a16:creationId xmlns:a16="http://schemas.microsoft.com/office/drawing/2014/main" id="{6E653485-FBB4-4560-AC5C-DF9C2249B410}"/>
              </a:ext>
            </a:extLst>
          </p:cNvPr>
          <p:cNvSpPr>
            <a:spLocks noGrp="1"/>
          </p:cNvSpPr>
          <p:nvPr>
            <p:ph type="sldNum" sz="quarter" idx="12"/>
          </p:nvPr>
        </p:nvSpPr>
        <p:spPr/>
        <p:txBody>
          <a:bodyPr/>
          <a:lstStyle/>
          <a:p>
            <a:fld id="{462CA909-9A41-4AE9-916C-B71EFA31B5C8}" type="slidenum">
              <a:rPr lang="en-US" smtClean="0"/>
              <a:t>19</a:t>
            </a:fld>
            <a:endParaRPr lang="en-US"/>
          </a:p>
        </p:txBody>
      </p:sp>
    </p:spTree>
    <p:extLst>
      <p:ext uri="{BB962C8B-B14F-4D97-AF65-F5344CB8AC3E}">
        <p14:creationId xmlns:p14="http://schemas.microsoft.com/office/powerpoint/2010/main" val="1712596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603EC464-FF12-484A-9411-6A1D0D1B6FA1}"/>
              </a:ext>
            </a:extLst>
          </p:cNvPr>
          <p:cNvSpPr>
            <a:spLocks noGrp="1"/>
          </p:cNvSpPr>
          <p:nvPr>
            <p:ph type="title"/>
          </p:nvPr>
        </p:nvSpPr>
        <p:spPr/>
        <p:txBody>
          <a:bodyPr>
            <a:normAutofit/>
          </a:bodyPr>
          <a:lstStyle/>
          <a:p>
            <a:r>
              <a:rPr lang="de-DE" sz="2400" dirty="0"/>
              <a:t>Inhaltsverzeichnis</a:t>
            </a:r>
          </a:p>
        </p:txBody>
      </p:sp>
      <p:sp>
        <p:nvSpPr>
          <p:cNvPr id="6" name="Inhaltsplatzhalter 5">
            <a:extLst>
              <a:ext uri="{FF2B5EF4-FFF2-40B4-BE49-F238E27FC236}">
                <a16:creationId xmlns:a16="http://schemas.microsoft.com/office/drawing/2014/main" id="{58A099D7-0984-49C5-9965-59414E1681A1}"/>
              </a:ext>
            </a:extLst>
          </p:cNvPr>
          <p:cNvSpPr>
            <a:spLocks noGrp="1"/>
          </p:cNvSpPr>
          <p:nvPr>
            <p:ph sz="half" idx="1"/>
          </p:nvPr>
        </p:nvSpPr>
        <p:spPr>
          <a:xfrm>
            <a:off x="1009649" y="1825625"/>
            <a:ext cx="4070351" cy="4351338"/>
          </a:xfrm>
        </p:spPr>
        <p:txBody>
          <a:bodyPr>
            <a:noAutofit/>
          </a:bodyPr>
          <a:lstStyle/>
          <a:p>
            <a:pPr>
              <a:buAutoNum type="arabicPeriod"/>
            </a:pPr>
            <a:r>
              <a:rPr lang="de-DE" sz="1200" dirty="0"/>
              <a:t>Vorwort</a:t>
            </a:r>
          </a:p>
          <a:p>
            <a:pPr>
              <a:buAutoNum type="arabicPeriod"/>
            </a:pPr>
            <a:r>
              <a:rPr lang="de-DE" sz="1200" dirty="0"/>
              <a:t>Konzepte für die Grundschule (ab Klasse 4)</a:t>
            </a:r>
          </a:p>
          <a:p>
            <a:pPr marL="0" indent="0">
              <a:buNone/>
            </a:pPr>
            <a:r>
              <a:rPr lang="de-DE" sz="1200" dirty="0"/>
              <a:t>2.1 Grundschule – Workshopkonzept 90 Minuten</a:t>
            </a:r>
          </a:p>
          <a:p>
            <a:pPr marL="0" indent="0">
              <a:buNone/>
            </a:pPr>
            <a:r>
              <a:rPr lang="de-DE" sz="1200" dirty="0"/>
              <a:t>2.2 Grundschule – Workshopkonzept 180 Minuten</a:t>
            </a:r>
          </a:p>
          <a:p>
            <a:pPr>
              <a:buAutoNum type="arabicPeriod" startAt="3"/>
            </a:pPr>
            <a:r>
              <a:rPr lang="de-DE" sz="1200" dirty="0"/>
              <a:t>Konzepte für die Sekundarstufe I (Klasse 7 bis 10)</a:t>
            </a:r>
          </a:p>
          <a:p>
            <a:pPr marL="0" indent="0">
              <a:buNone/>
            </a:pPr>
            <a:r>
              <a:rPr lang="de-DE" sz="1200" dirty="0"/>
              <a:t>3.1 Sek I – Workshopkonzept 90 Minuten</a:t>
            </a:r>
          </a:p>
          <a:p>
            <a:pPr marL="0" indent="0">
              <a:buNone/>
            </a:pPr>
            <a:r>
              <a:rPr lang="de-DE" sz="1200" dirty="0"/>
              <a:t>3.2 Sek I – Workshopkonzept 180 Minuten </a:t>
            </a:r>
          </a:p>
          <a:p>
            <a:pPr marL="0" indent="0">
              <a:buNone/>
            </a:pPr>
            <a:r>
              <a:rPr lang="de-DE" sz="1200" dirty="0"/>
              <a:t>4. Konzepte für die Sekundarstufe II (Klasse 11 bis 13)</a:t>
            </a:r>
          </a:p>
          <a:p>
            <a:pPr marL="0" indent="0">
              <a:buNone/>
            </a:pPr>
            <a:r>
              <a:rPr lang="de-DE" sz="1200" dirty="0"/>
              <a:t>4.1 Sek II – Workshopkonzept 90 Minuten</a:t>
            </a:r>
          </a:p>
          <a:p>
            <a:pPr marL="0" indent="0">
              <a:buNone/>
            </a:pPr>
            <a:r>
              <a:rPr lang="de-DE" sz="1200" dirty="0"/>
              <a:t>4.2 Sek II – Workshopkonzept 90 Minuten </a:t>
            </a:r>
          </a:p>
          <a:p>
            <a:pPr marL="0" indent="0">
              <a:buNone/>
            </a:pPr>
            <a:r>
              <a:rPr lang="de-DE" sz="1200" dirty="0"/>
              <a:t>5. Methoden</a:t>
            </a:r>
          </a:p>
          <a:p>
            <a:pPr marL="0" indent="0">
              <a:buNone/>
            </a:pPr>
            <a:r>
              <a:rPr lang="de-DE" sz="1200" dirty="0"/>
              <a:t>6. Informationen zum Thema</a:t>
            </a:r>
          </a:p>
          <a:p>
            <a:pPr marL="0" indent="0">
              <a:buNone/>
            </a:pPr>
            <a:endParaRPr lang="de-DE" sz="1200" dirty="0"/>
          </a:p>
        </p:txBody>
      </p:sp>
      <p:sp>
        <p:nvSpPr>
          <p:cNvPr id="13" name="Foliennummernplatzhalter 12">
            <a:extLst>
              <a:ext uri="{FF2B5EF4-FFF2-40B4-BE49-F238E27FC236}">
                <a16:creationId xmlns:a16="http://schemas.microsoft.com/office/drawing/2014/main" id="{050635CC-3732-4AD5-960B-B7A00AFCC962}"/>
              </a:ext>
            </a:extLst>
          </p:cNvPr>
          <p:cNvSpPr>
            <a:spLocks noGrp="1"/>
          </p:cNvSpPr>
          <p:nvPr>
            <p:ph type="sldNum" sz="quarter" idx="12"/>
          </p:nvPr>
        </p:nvSpPr>
        <p:spPr/>
        <p:txBody>
          <a:bodyPr/>
          <a:lstStyle/>
          <a:p>
            <a:fld id="{462CA909-9A41-4AE9-916C-B71EFA31B5C8}" type="slidenum">
              <a:rPr lang="en-US" smtClean="0"/>
              <a:t>2</a:t>
            </a:fld>
            <a:endParaRPr lang="en-US"/>
          </a:p>
        </p:txBody>
      </p:sp>
      <p:sp>
        <p:nvSpPr>
          <p:cNvPr id="11" name="Inhaltsplatzhalter 5">
            <a:extLst>
              <a:ext uri="{FF2B5EF4-FFF2-40B4-BE49-F238E27FC236}">
                <a16:creationId xmlns:a16="http://schemas.microsoft.com/office/drawing/2014/main" id="{2D02D986-EACC-432C-A469-EC34C323001C}"/>
              </a:ext>
            </a:extLst>
          </p:cNvPr>
          <p:cNvSpPr txBox="1">
            <a:spLocks/>
          </p:cNvSpPr>
          <p:nvPr/>
        </p:nvSpPr>
        <p:spPr>
          <a:xfrm>
            <a:off x="4826000" y="1825625"/>
            <a:ext cx="4070351"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1200" dirty="0"/>
              <a:t>S. 3</a:t>
            </a:r>
          </a:p>
          <a:p>
            <a:pPr marL="0" indent="0">
              <a:buNone/>
            </a:pPr>
            <a:r>
              <a:rPr lang="de-DE" sz="1200" dirty="0"/>
              <a:t>S. 4</a:t>
            </a:r>
          </a:p>
          <a:p>
            <a:pPr marL="0" indent="0">
              <a:buNone/>
            </a:pPr>
            <a:r>
              <a:rPr lang="de-DE" sz="1200" dirty="0"/>
              <a:t>S. 5 – 7</a:t>
            </a:r>
          </a:p>
          <a:p>
            <a:pPr marL="0" indent="0">
              <a:buNone/>
            </a:pPr>
            <a:r>
              <a:rPr lang="de-DE" sz="1200" dirty="0"/>
              <a:t>S. 8 – 11</a:t>
            </a:r>
          </a:p>
          <a:p>
            <a:pPr marL="0" indent="0">
              <a:buNone/>
            </a:pPr>
            <a:r>
              <a:rPr lang="de-DE" sz="1200" dirty="0"/>
              <a:t>S. 12</a:t>
            </a:r>
          </a:p>
          <a:p>
            <a:pPr marL="0" indent="0">
              <a:buNone/>
            </a:pPr>
            <a:r>
              <a:rPr lang="de-DE" sz="1200" dirty="0"/>
              <a:t>S. 13 – 15 </a:t>
            </a:r>
          </a:p>
          <a:p>
            <a:pPr marL="0" indent="0">
              <a:buNone/>
            </a:pPr>
            <a:r>
              <a:rPr lang="de-DE" sz="1200" dirty="0"/>
              <a:t>S. 16 – 19</a:t>
            </a:r>
          </a:p>
          <a:p>
            <a:pPr marL="0" indent="0">
              <a:buNone/>
            </a:pPr>
            <a:r>
              <a:rPr lang="de-DE" sz="1200" dirty="0"/>
              <a:t>S. 20</a:t>
            </a:r>
          </a:p>
          <a:p>
            <a:pPr marL="0" indent="0">
              <a:buNone/>
            </a:pPr>
            <a:r>
              <a:rPr lang="de-DE" sz="1200" dirty="0"/>
              <a:t>S. 21- 23</a:t>
            </a:r>
          </a:p>
          <a:p>
            <a:pPr marL="0" indent="0">
              <a:buNone/>
            </a:pPr>
            <a:r>
              <a:rPr lang="de-DE" sz="1200" dirty="0"/>
              <a:t>S. 24 – 27</a:t>
            </a:r>
          </a:p>
          <a:p>
            <a:pPr marL="0" indent="0">
              <a:buNone/>
            </a:pPr>
            <a:r>
              <a:rPr lang="de-DE" sz="1200" dirty="0"/>
              <a:t>S. 28</a:t>
            </a:r>
          </a:p>
          <a:p>
            <a:pPr marL="0" indent="0">
              <a:buNone/>
            </a:pPr>
            <a:r>
              <a:rPr lang="de-DE" sz="1200" dirty="0"/>
              <a:t>S. 29 – 31</a:t>
            </a:r>
          </a:p>
          <a:p>
            <a:pPr marL="0" indent="0">
              <a:buNone/>
            </a:pPr>
            <a:endParaRPr lang="de-DE" sz="1200" dirty="0"/>
          </a:p>
        </p:txBody>
      </p:sp>
      <p:sp>
        <p:nvSpPr>
          <p:cNvPr id="7" name="Textfeld 6">
            <a:extLst>
              <a:ext uri="{FF2B5EF4-FFF2-40B4-BE49-F238E27FC236}">
                <a16:creationId xmlns:a16="http://schemas.microsoft.com/office/drawing/2014/main" id="{CED33E04-A0FB-40DB-9EE9-4BF30C5304F5}"/>
              </a:ext>
            </a:extLst>
          </p:cNvPr>
          <p:cNvSpPr txBox="1"/>
          <p:nvPr/>
        </p:nvSpPr>
        <p:spPr>
          <a:xfrm>
            <a:off x="172759" y="5539665"/>
            <a:ext cx="4763226" cy="276999"/>
          </a:xfrm>
          <a:prstGeom prst="rect">
            <a:avLst/>
          </a:prstGeom>
          <a:noFill/>
        </p:spPr>
        <p:txBody>
          <a:bodyPr wrap="square" rtlCol="0">
            <a:spAutoFit/>
          </a:bodyPr>
          <a:lstStyle/>
          <a:p>
            <a:r>
              <a:rPr lang="de-DE" sz="1200" b="1" dirty="0"/>
              <a:t>Gefördert durch ENGAGEMENT GLOBAL mit Mitteln des</a:t>
            </a:r>
            <a:endParaRPr lang="de-DE" sz="1200" dirty="0"/>
          </a:p>
        </p:txBody>
      </p:sp>
      <p:pic>
        <p:nvPicPr>
          <p:cNvPr id="8" name="Picture 4" descr="Quellbild anzeigen">
            <a:extLst>
              <a:ext uri="{FF2B5EF4-FFF2-40B4-BE49-F238E27FC236}">
                <a16:creationId xmlns:a16="http://schemas.microsoft.com/office/drawing/2014/main" id="{914BF740-C83B-4DBC-872D-E63D96137A8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751" t="12275" r="8297" b="8684"/>
          <a:stretch/>
        </p:blipFill>
        <p:spPr bwMode="auto">
          <a:xfrm>
            <a:off x="380421" y="5860998"/>
            <a:ext cx="1727062" cy="748208"/>
          </a:xfrm>
          <a:prstGeom prst="rect">
            <a:avLst/>
          </a:prstGeom>
          <a:solidFill>
            <a:schemeClr val="bg1"/>
          </a:solidFill>
        </p:spPr>
      </p:pic>
      <p:pic>
        <p:nvPicPr>
          <p:cNvPr id="9" name="Picture 8" descr="Quellbild anzeigen">
            <a:extLst>
              <a:ext uri="{FF2B5EF4-FFF2-40B4-BE49-F238E27FC236}">
                <a16:creationId xmlns:a16="http://schemas.microsoft.com/office/drawing/2014/main" id="{F5F55831-AC6A-4171-B36B-2156F4EEEA8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76057" y="5970249"/>
            <a:ext cx="1102092" cy="683297"/>
          </a:xfrm>
          <a:prstGeom prst="rect">
            <a:avLst/>
          </a:prstGeom>
          <a:noFill/>
          <a:extLst>
            <a:ext uri="{909E8E84-426E-40DD-AFC4-6F175D3DCCD1}">
              <a14:hiddenFill xmlns:a14="http://schemas.microsoft.com/office/drawing/2010/main">
                <a:solidFill>
                  <a:srgbClr val="FFFFFF"/>
                </a:solidFill>
              </a14:hiddenFill>
            </a:ext>
          </a:extLst>
        </p:spPr>
      </p:pic>
      <p:pic>
        <p:nvPicPr>
          <p:cNvPr id="10" name="Grafik 9" descr="Ein Bild, das Text enthält.&#10;&#10;Automatisch generierte Beschreibung">
            <a:extLst>
              <a:ext uri="{FF2B5EF4-FFF2-40B4-BE49-F238E27FC236}">
                <a16:creationId xmlns:a16="http://schemas.microsoft.com/office/drawing/2014/main" id="{10428ABC-F929-4853-A9E0-1599D781B45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68989" y="6168369"/>
            <a:ext cx="1968022" cy="440837"/>
          </a:xfrm>
          <a:prstGeom prst="rect">
            <a:avLst/>
          </a:prstGeom>
        </p:spPr>
      </p:pic>
    </p:spTree>
    <p:extLst>
      <p:ext uri="{BB962C8B-B14F-4D97-AF65-F5344CB8AC3E}">
        <p14:creationId xmlns:p14="http://schemas.microsoft.com/office/powerpoint/2010/main" val="30954055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3245A407-4D1D-4C90-AE54-7A7FBC631DA5}"/>
              </a:ext>
            </a:extLst>
          </p:cNvPr>
          <p:cNvSpPr>
            <a:spLocks noGrp="1"/>
          </p:cNvSpPr>
          <p:nvPr>
            <p:ph type="title"/>
          </p:nvPr>
        </p:nvSpPr>
        <p:spPr/>
        <p:txBody>
          <a:bodyPr>
            <a:normAutofit/>
          </a:bodyPr>
          <a:lstStyle/>
          <a:p>
            <a:r>
              <a:rPr lang="de-DE" sz="2400" dirty="0"/>
              <a:t>4. Konzepte für die Sekundarstufe II</a:t>
            </a:r>
          </a:p>
        </p:txBody>
      </p:sp>
      <p:sp>
        <p:nvSpPr>
          <p:cNvPr id="2" name="Foliennummernplatzhalter 1">
            <a:extLst>
              <a:ext uri="{FF2B5EF4-FFF2-40B4-BE49-F238E27FC236}">
                <a16:creationId xmlns:a16="http://schemas.microsoft.com/office/drawing/2014/main" id="{94626E9F-1435-4609-B636-E9128DDF7D4B}"/>
              </a:ext>
            </a:extLst>
          </p:cNvPr>
          <p:cNvSpPr>
            <a:spLocks noGrp="1"/>
          </p:cNvSpPr>
          <p:nvPr>
            <p:ph type="sldNum" sz="quarter" idx="12"/>
          </p:nvPr>
        </p:nvSpPr>
        <p:spPr/>
        <p:txBody>
          <a:bodyPr/>
          <a:lstStyle/>
          <a:p>
            <a:fld id="{462CA909-9A41-4AE9-916C-B71EFA31B5C8}" type="slidenum">
              <a:rPr lang="en-US" smtClean="0"/>
              <a:t>20</a:t>
            </a:fld>
            <a:endParaRPr lang="en-US"/>
          </a:p>
        </p:txBody>
      </p:sp>
      <p:sp>
        <p:nvSpPr>
          <p:cNvPr id="13" name="Inhaltsplatzhalter 3">
            <a:extLst>
              <a:ext uri="{FF2B5EF4-FFF2-40B4-BE49-F238E27FC236}">
                <a16:creationId xmlns:a16="http://schemas.microsoft.com/office/drawing/2014/main" id="{53C7F6DB-1994-43A7-9D43-73C22F7CD937}"/>
              </a:ext>
            </a:extLst>
          </p:cNvPr>
          <p:cNvSpPr>
            <a:spLocks noGrp="1"/>
          </p:cNvSpPr>
          <p:nvPr>
            <p:ph sz="half" idx="1"/>
          </p:nvPr>
        </p:nvSpPr>
        <p:spPr>
          <a:xfrm>
            <a:off x="681038" y="1537755"/>
            <a:ext cx="4210050" cy="4667248"/>
          </a:xfrm>
        </p:spPr>
        <p:txBody>
          <a:bodyPr>
            <a:normAutofit/>
          </a:bodyPr>
          <a:lstStyle/>
          <a:p>
            <a:pPr marL="0" indent="0">
              <a:buNone/>
            </a:pPr>
            <a:r>
              <a:rPr lang="de-DE" sz="1200" dirty="0"/>
              <a:t>Im folgenden sind zwei Workshopkonzepte für Schüler*innen der Klasse 11 bis 13 dargestellt. Die Dauer der Workshops sind bei 90 und 180 Minuten angesetzt, kann selbstverständlich auch an die Vorstellungen der Lehrkräfte angepasst werden. Workshops unter 90 Minuten sind jedoch nicht empfehlenswert, da die Inhalte schwer zu vermitteln wären. </a:t>
            </a:r>
          </a:p>
          <a:p>
            <a:pPr marL="0" indent="0">
              <a:buNone/>
            </a:pPr>
            <a:r>
              <a:rPr lang="de-DE" sz="1200" dirty="0"/>
              <a:t>Die Workshops sind in Abschnitte von jeweils 45 Minuten gegliedert, so soll gewährleistet werden, dass die Workshops in den zeitlichen Schulablauf intergieren lassen. Pausenlängen können angepasst werden und Mittagessen, große Pausen o.ä. berücksichtigt werden.</a:t>
            </a:r>
          </a:p>
          <a:p>
            <a:pPr marL="0" indent="0">
              <a:buNone/>
            </a:pPr>
            <a:r>
              <a:rPr lang="de-DE" sz="1200" dirty="0"/>
              <a:t>Allgemeine Erläuterungen zu den geplanten Methoden sind unter 5. zu finden. Eine Feinabstimmung zu der Ausgestaltung der Workshops, Methodik und Inhalte erfolgt in Zusammenarbeit bzw. nach Absprache mit den Lehrkräften. </a:t>
            </a:r>
          </a:p>
          <a:p>
            <a:pPr marL="0" indent="0">
              <a:buNone/>
            </a:pPr>
            <a:r>
              <a:rPr lang="de-DE" sz="1200" dirty="0"/>
              <a:t>Sollte Interesse an einer Hybridveranstaltung oder einem Onlineworkshop bestehen, kann ein konkretes Konzept nach Anfrage und Austausch zwischen den Lehrkräften und den Mitarbeiter*innen von Watch Indonesia! zu technischen Möglichkeiten usw. erarbeitet werden. </a:t>
            </a:r>
          </a:p>
          <a:p>
            <a:pPr marL="0" indent="0">
              <a:buNone/>
            </a:pPr>
            <a:r>
              <a:rPr lang="de-DE" sz="1200" dirty="0"/>
              <a:t>Bei Fragen, Anmerkungen etc. wenden Sie sich bitte an unsere Klima- und Umweltreferentin Josephine Sahner (jsahner@watchindonesia.de)</a:t>
            </a:r>
          </a:p>
        </p:txBody>
      </p:sp>
      <p:pic>
        <p:nvPicPr>
          <p:cNvPr id="16" name="Grafik 15">
            <a:extLst>
              <a:ext uri="{FF2B5EF4-FFF2-40B4-BE49-F238E27FC236}">
                <a16:creationId xmlns:a16="http://schemas.microsoft.com/office/drawing/2014/main" id="{BDC056CF-B086-47EF-9B6A-B96197D8790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07" r="4241"/>
          <a:stretch/>
        </p:blipFill>
        <p:spPr>
          <a:xfrm rot="10800000">
            <a:off x="5014914" y="4635463"/>
            <a:ext cx="2265592" cy="1651870"/>
          </a:xfrm>
          <a:prstGeom prst="rect">
            <a:avLst/>
          </a:prstGeom>
        </p:spPr>
      </p:pic>
      <p:grpSp>
        <p:nvGrpSpPr>
          <p:cNvPr id="17" name="Gruppieren 16">
            <a:extLst>
              <a:ext uri="{FF2B5EF4-FFF2-40B4-BE49-F238E27FC236}">
                <a16:creationId xmlns:a16="http://schemas.microsoft.com/office/drawing/2014/main" id="{662B3C4F-5872-4FD1-91F4-9DC6C554B4BE}"/>
              </a:ext>
            </a:extLst>
          </p:cNvPr>
          <p:cNvGrpSpPr/>
          <p:nvPr/>
        </p:nvGrpSpPr>
        <p:grpSpPr>
          <a:xfrm>
            <a:off x="6620437" y="2597760"/>
            <a:ext cx="1808025" cy="2187073"/>
            <a:chOff x="4935984" y="784631"/>
            <a:chExt cx="2194750" cy="2829623"/>
          </a:xfrm>
        </p:grpSpPr>
        <p:pic>
          <p:nvPicPr>
            <p:cNvPr id="18" name="Grafik 17">
              <a:extLst>
                <a:ext uri="{FF2B5EF4-FFF2-40B4-BE49-F238E27FC236}">
                  <a16:creationId xmlns:a16="http://schemas.microsoft.com/office/drawing/2014/main" id="{B53215F4-7E67-4752-A98F-751E9862DA02}"/>
                </a:ext>
              </a:extLst>
            </p:cNvPr>
            <p:cNvPicPr>
              <a:picLocks noChangeAspect="1"/>
            </p:cNvPicPr>
            <p:nvPr/>
          </p:nvPicPr>
          <p:blipFill rotWithShape="1">
            <a:blip r:embed="rId4">
              <a:extLst>
                <a:ext uri="{28A0092B-C50C-407E-A947-70E740481C1C}">
                  <a14:useLocalDpi xmlns:a14="http://schemas.microsoft.com/office/drawing/2010/main" val="0"/>
                </a:ext>
              </a:extLst>
            </a:blip>
            <a:srcRect t="23974"/>
            <a:stretch/>
          </p:blipFill>
          <p:spPr>
            <a:xfrm>
              <a:off x="4935984" y="1603838"/>
              <a:ext cx="2194750" cy="2010416"/>
            </a:xfrm>
            <a:prstGeom prst="rect">
              <a:avLst/>
            </a:prstGeom>
          </p:spPr>
        </p:pic>
        <p:pic>
          <p:nvPicPr>
            <p:cNvPr id="19" name="Grafik 18">
              <a:extLst>
                <a:ext uri="{FF2B5EF4-FFF2-40B4-BE49-F238E27FC236}">
                  <a16:creationId xmlns:a16="http://schemas.microsoft.com/office/drawing/2014/main" id="{6FBA2660-09B8-478A-93A5-A0BD25000BE8}"/>
                </a:ext>
              </a:extLst>
            </p:cNvPr>
            <p:cNvPicPr>
              <a:picLocks noChangeAspect="1"/>
            </p:cNvPicPr>
            <p:nvPr/>
          </p:nvPicPr>
          <p:blipFill rotWithShape="1">
            <a:blip r:embed="rId4">
              <a:extLst>
                <a:ext uri="{28A0092B-C50C-407E-A947-70E740481C1C}">
                  <a14:useLocalDpi xmlns:a14="http://schemas.microsoft.com/office/drawing/2010/main" val="0"/>
                </a:ext>
              </a:extLst>
            </a:blip>
            <a:srcRect b="75016"/>
            <a:stretch/>
          </p:blipFill>
          <p:spPr>
            <a:xfrm>
              <a:off x="4935984" y="784631"/>
              <a:ext cx="2194750" cy="660662"/>
            </a:xfrm>
            <a:prstGeom prst="rect">
              <a:avLst/>
            </a:prstGeom>
          </p:spPr>
        </p:pic>
      </p:grpSp>
      <p:pic>
        <p:nvPicPr>
          <p:cNvPr id="20" name="Inhaltsplatzhalter 10" descr="Ein Bild, das Foto, Tisch, Kuchen, Schild enthält.&#10;&#10;Automatisch generierte Beschreibung">
            <a:extLst>
              <a:ext uri="{FF2B5EF4-FFF2-40B4-BE49-F238E27FC236}">
                <a16:creationId xmlns:a16="http://schemas.microsoft.com/office/drawing/2014/main" id="{935A744A-7CD6-43BC-A0EA-A1D1B1182EE7}"/>
              </a:ext>
            </a:extLst>
          </p:cNvPr>
          <p:cNvPicPr>
            <a:picLocks noGrp="1" noChangeAspect="1"/>
          </p:cNvPicPr>
          <p:nvPr>
            <p:ph sz="half" idx="2"/>
          </p:nvPr>
        </p:nvPicPr>
        <p:blipFill>
          <a:blip r:embed="rId5" cstate="print">
            <a:extLst>
              <a:ext uri="{28A0092B-C50C-407E-A947-70E740481C1C}">
                <a14:useLocalDpi xmlns:a14="http://schemas.microsoft.com/office/drawing/2010/main" val="0"/>
              </a:ext>
            </a:extLst>
          </a:blip>
          <a:stretch>
            <a:fillRect/>
          </a:stretch>
        </p:blipFill>
        <p:spPr>
          <a:xfrm>
            <a:off x="5372100" y="1272197"/>
            <a:ext cx="2505434" cy="1254104"/>
          </a:xfrm>
        </p:spPr>
      </p:pic>
      <p:pic>
        <p:nvPicPr>
          <p:cNvPr id="21" name="Grafik 20">
            <a:extLst>
              <a:ext uri="{FF2B5EF4-FFF2-40B4-BE49-F238E27FC236}">
                <a16:creationId xmlns:a16="http://schemas.microsoft.com/office/drawing/2014/main" id="{EB48734C-91E9-4108-ACD7-E5DED88BA02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73408" r="66800"/>
          <a:stretch/>
        </p:blipFill>
        <p:spPr>
          <a:xfrm>
            <a:off x="8121478" y="1813233"/>
            <a:ext cx="1410209" cy="800988"/>
          </a:xfrm>
          <a:prstGeom prst="rect">
            <a:avLst/>
          </a:prstGeom>
        </p:spPr>
      </p:pic>
      <p:sp>
        <p:nvSpPr>
          <p:cNvPr id="22" name="Textfeld 21">
            <a:extLst>
              <a:ext uri="{FF2B5EF4-FFF2-40B4-BE49-F238E27FC236}">
                <a16:creationId xmlns:a16="http://schemas.microsoft.com/office/drawing/2014/main" id="{37920650-5275-4D5B-8AE5-22D912023E0F}"/>
              </a:ext>
            </a:extLst>
          </p:cNvPr>
          <p:cNvSpPr txBox="1"/>
          <p:nvPr/>
        </p:nvSpPr>
        <p:spPr>
          <a:xfrm>
            <a:off x="5139267" y="2780808"/>
            <a:ext cx="1518707" cy="1200329"/>
          </a:xfrm>
          <a:prstGeom prst="rect">
            <a:avLst/>
          </a:prstGeom>
          <a:noFill/>
        </p:spPr>
        <p:txBody>
          <a:bodyPr wrap="square" rtlCol="0">
            <a:spAutoFit/>
          </a:bodyPr>
          <a:lstStyle/>
          <a:p>
            <a:r>
              <a:rPr lang="de-DE" sz="7200" b="1" dirty="0">
                <a:solidFill>
                  <a:srgbClr val="C00000"/>
                </a:solidFill>
              </a:rPr>
              <a:t>???</a:t>
            </a:r>
          </a:p>
        </p:txBody>
      </p:sp>
      <p:pic>
        <p:nvPicPr>
          <p:cNvPr id="23" name="Grafik 22" descr="Ein Bild, das Baum, Gras enthält.&#10;&#10;Automatisch generierte Beschreibung">
            <a:extLst>
              <a:ext uri="{FF2B5EF4-FFF2-40B4-BE49-F238E27FC236}">
                <a16:creationId xmlns:a16="http://schemas.microsoft.com/office/drawing/2014/main" id="{A8467A13-7736-4293-8ED8-6F085EF8B1C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21478" y="4635463"/>
            <a:ext cx="1671643" cy="1980907"/>
          </a:xfrm>
          <a:prstGeom prst="rect">
            <a:avLst/>
          </a:prstGeom>
        </p:spPr>
      </p:pic>
    </p:spTree>
    <p:extLst>
      <p:ext uri="{BB962C8B-B14F-4D97-AF65-F5344CB8AC3E}">
        <p14:creationId xmlns:p14="http://schemas.microsoft.com/office/powerpoint/2010/main" val="1536946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8D1EF94-263B-402D-A426-8F1F504E866E}"/>
              </a:ext>
            </a:extLst>
          </p:cNvPr>
          <p:cNvSpPr>
            <a:spLocks noGrp="1"/>
          </p:cNvSpPr>
          <p:nvPr>
            <p:ph type="title"/>
          </p:nvPr>
        </p:nvSpPr>
        <p:spPr>
          <a:xfrm>
            <a:off x="1009651" y="329617"/>
            <a:ext cx="5905315" cy="620295"/>
          </a:xfrm>
        </p:spPr>
        <p:txBody>
          <a:bodyPr>
            <a:normAutofit/>
          </a:bodyPr>
          <a:lstStyle/>
          <a:p>
            <a:r>
              <a:rPr lang="de-DE" sz="2400" dirty="0"/>
              <a:t>4.1 Sek II – Workshopkonzept 90 Minuten</a:t>
            </a:r>
          </a:p>
        </p:txBody>
      </p:sp>
      <p:graphicFrame>
        <p:nvGraphicFramePr>
          <p:cNvPr id="5" name="Tabelle 5">
            <a:extLst>
              <a:ext uri="{FF2B5EF4-FFF2-40B4-BE49-F238E27FC236}">
                <a16:creationId xmlns:a16="http://schemas.microsoft.com/office/drawing/2014/main" id="{F6CC8157-590F-4D03-85BB-83672E765F36}"/>
              </a:ext>
            </a:extLst>
          </p:cNvPr>
          <p:cNvGraphicFramePr>
            <a:graphicFrameLocks noGrp="1"/>
          </p:cNvGraphicFramePr>
          <p:nvPr>
            <p:ph idx="1"/>
            <p:extLst>
              <p:ext uri="{D42A27DB-BD31-4B8C-83A1-F6EECF244321}">
                <p14:modId xmlns:p14="http://schemas.microsoft.com/office/powerpoint/2010/main" val="288151704"/>
              </p:ext>
            </p:extLst>
          </p:nvPr>
        </p:nvGraphicFramePr>
        <p:xfrm>
          <a:off x="602942" y="1052915"/>
          <a:ext cx="8700116" cy="4574459"/>
        </p:xfrm>
        <a:graphic>
          <a:graphicData uri="http://schemas.openxmlformats.org/drawingml/2006/table">
            <a:tbl>
              <a:tblPr firstRow="1" bandRow="1">
                <a:tableStyleId>{91EBBBCC-DAD2-459C-BE2E-F6DE35CF9A28}</a:tableStyleId>
              </a:tblPr>
              <a:tblGrid>
                <a:gridCol w="1181835">
                  <a:extLst>
                    <a:ext uri="{9D8B030D-6E8A-4147-A177-3AD203B41FA5}">
                      <a16:colId xmlns:a16="http://schemas.microsoft.com/office/drawing/2014/main" val="620124980"/>
                    </a:ext>
                  </a:extLst>
                </a:gridCol>
                <a:gridCol w="1718204">
                  <a:extLst>
                    <a:ext uri="{9D8B030D-6E8A-4147-A177-3AD203B41FA5}">
                      <a16:colId xmlns:a16="http://schemas.microsoft.com/office/drawing/2014/main" val="3515559220"/>
                    </a:ext>
                  </a:extLst>
                </a:gridCol>
                <a:gridCol w="1927297">
                  <a:extLst>
                    <a:ext uri="{9D8B030D-6E8A-4147-A177-3AD203B41FA5}">
                      <a16:colId xmlns:a16="http://schemas.microsoft.com/office/drawing/2014/main" val="1747474899"/>
                    </a:ext>
                  </a:extLst>
                </a:gridCol>
                <a:gridCol w="2177145">
                  <a:extLst>
                    <a:ext uri="{9D8B030D-6E8A-4147-A177-3AD203B41FA5}">
                      <a16:colId xmlns:a16="http://schemas.microsoft.com/office/drawing/2014/main" val="1269207155"/>
                    </a:ext>
                  </a:extLst>
                </a:gridCol>
                <a:gridCol w="1695635">
                  <a:extLst>
                    <a:ext uri="{9D8B030D-6E8A-4147-A177-3AD203B41FA5}">
                      <a16:colId xmlns:a16="http://schemas.microsoft.com/office/drawing/2014/main" val="2913341742"/>
                    </a:ext>
                  </a:extLst>
                </a:gridCol>
              </a:tblGrid>
              <a:tr h="332003">
                <a:tc>
                  <a:txBody>
                    <a:bodyPr/>
                    <a:lstStyle/>
                    <a:p>
                      <a:r>
                        <a:rPr lang="de-DE" sz="1200" dirty="0">
                          <a:solidFill>
                            <a:schemeClr val="tx1"/>
                          </a:solidFill>
                        </a:rPr>
                        <a:t>Dauer/Phase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1200" dirty="0">
                          <a:solidFill>
                            <a:schemeClr val="tx1"/>
                          </a:solidFill>
                        </a:rPr>
                        <a:t>Lernziel &amp; Methode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1200" dirty="0">
                          <a:solidFill>
                            <a:schemeClr val="tx1"/>
                          </a:solidFill>
                        </a:rPr>
                        <a:t>Schüler*</a:t>
                      </a:r>
                      <a:r>
                        <a:rPr lang="de-DE" sz="1200" dirty="0" err="1">
                          <a:solidFill>
                            <a:schemeClr val="tx1"/>
                          </a:solidFill>
                        </a:rPr>
                        <a:t>innenaktivität</a:t>
                      </a:r>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1200" dirty="0">
                          <a:solidFill>
                            <a:schemeClr val="tx1"/>
                          </a:solidFill>
                        </a:rPr>
                        <a:t>Referent*</a:t>
                      </a:r>
                      <a:r>
                        <a:rPr lang="de-DE" sz="1200" dirty="0" err="1">
                          <a:solidFill>
                            <a:schemeClr val="tx1"/>
                          </a:solidFill>
                        </a:rPr>
                        <a:t>innenaktivität</a:t>
                      </a:r>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1200" dirty="0">
                          <a:solidFill>
                            <a:schemeClr val="tx1"/>
                          </a:solidFill>
                        </a:rPr>
                        <a:t>Vorbereitung/Material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12677005"/>
                  </a:ext>
                </a:extLst>
              </a:tr>
              <a:tr h="825623">
                <a:tc>
                  <a:txBody>
                    <a:bodyPr/>
                    <a:lstStyle/>
                    <a:p>
                      <a:r>
                        <a:rPr lang="de-DE" sz="1200" dirty="0">
                          <a:solidFill>
                            <a:schemeClr val="tx1"/>
                          </a:solidFill>
                        </a:rPr>
                        <a:t>Ankunft</a:t>
                      </a:r>
                    </a:p>
                    <a:p>
                      <a:endParaRPr lang="de-DE" sz="1200" dirty="0">
                        <a:solidFill>
                          <a:schemeClr val="tx1"/>
                        </a:solidFill>
                      </a:endParaRPr>
                    </a:p>
                    <a:p>
                      <a:endParaRPr lang="de-DE" sz="1200" dirty="0">
                        <a:solidFill>
                          <a:schemeClr val="tx1"/>
                        </a:solidFill>
                      </a:endParaRPr>
                    </a:p>
                    <a:p>
                      <a:r>
                        <a:rPr lang="de-DE" sz="1200" dirty="0">
                          <a:solidFill>
                            <a:schemeClr val="tx1"/>
                          </a:solidFill>
                        </a:rPr>
                        <a:t>2 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Ankommen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Die Schüler*innen nehmen sich die vorbereiteten Namenschilder (Kreppband).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kern="1200" dirty="0">
                          <a:solidFill>
                            <a:schemeClr val="dk1"/>
                          </a:solidFill>
                          <a:effectLst/>
                          <a:latin typeface="+mn-lt"/>
                          <a:ea typeface="+mn-ea"/>
                          <a:cs typeface="+mn-cs"/>
                        </a:rPr>
                        <a:t>Die Referent*innen begrüßen die Schüler*innen. Sie fordern sie auf, ihren Namen auf Kreppband zu schreiben.</a:t>
                      </a:r>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dk1"/>
                          </a:solidFill>
                          <a:effectLst/>
                          <a:latin typeface="+mn-lt"/>
                          <a:ea typeface="+mn-ea"/>
                          <a:cs typeface="+mn-cs"/>
                        </a:rPr>
                        <a:t>Kreppband, Stifte, Stuhlkreis.</a:t>
                      </a:r>
                    </a:p>
                    <a:p>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extLst>
                  <a:ext uri="{0D108BD9-81ED-4DB2-BD59-A6C34878D82A}">
                    <a16:rowId xmlns:a16="http://schemas.microsoft.com/office/drawing/2014/main" val="3423739715"/>
                  </a:ext>
                </a:extLst>
              </a:tr>
              <a:tr h="1039393">
                <a:tc>
                  <a:txBody>
                    <a:bodyPr/>
                    <a:lstStyle/>
                    <a:p>
                      <a:r>
                        <a:rPr lang="de-DE" sz="1200" dirty="0">
                          <a:solidFill>
                            <a:schemeClr val="tx1"/>
                          </a:solidFill>
                        </a:rPr>
                        <a:t>Einstieg</a:t>
                      </a: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r>
                        <a:rPr lang="de-DE" sz="1200" dirty="0">
                          <a:solidFill>
                            <a:schemeClr val="tx1"/>
                          </a:solidFill>
                        </a:rPr>
                        <a:t>5 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50000"/>
                      </a:schemeClr>
                    </a:solidFill>
                  </a:tcPr>
                </a:tc>
                <a:tc>
                  <a:txBody>
                    <a:bodyPr/>
                    <a:lstStyle/>
                    <a:p>
                      <a:r>
                        <a:rPr lang="de-DE" sz="1200" dirty="0">
                          <a:solidFill>
                            <a:schemeClr val="tx1"/>
                          </a:solidFill>
                        </a:rPr>
                        <a:t>Kennenlernen</a:t>
                      </a:r>
                    </a:p>
                    <a:p>
                      <a:endParaRPr lang="de-DE" sz="1200" dirty="0">
                        <a:solidFill>
                          <a:schemeClr val="tx1"/>
                        </a:solidFill>
                      </a:endParaRPr>
                    </a:p>
                    <a:p>
                      <a:r>
                        <a:rPr lang="de-DE" sz="1200" dirty="0">
                          <a:solidFill>
                            <a:schemeClr val="tx1"/>
                          </a:solidFill>
                        </a:rPr>
                        <a:t>Fragen:</a:t>
                      </a:r>
                    </a:p>
                    <a:p>
                      <a:pPr marL="342900" indent="-342900">
                        <a:buAutoNum type="arabicPeriod"/>
                      </a:pPr>
                      <a:r>
                        <a:rPr lang="de-DE" sz="1200" dirty="0">
                          <a:solidFill>
                            <a:schemeClr val="tx1"/>
                          </a:solidFill>
                        </a:rPr>
                        <a:t>Wie heißt du?</a:t>
                      </a:r>
                    </a:p>
                    <a:p>
                      <a:pPr marL="342900" indent="-342900">
                        <a:buAutoNum type="arabicPeriod"/>
                      </a:pPr>
                      <a:r>
                        <a:rPr lang="de-DE" sz="1200" dirty="0">
                          <a:solidFill>
                            <a:schemeClr val="tx1"/>
                          </a:solidFill>
                        </a:rPr>
                        <a:t>Wie geht es dir?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50000"/>
                      </a:schemeClr>
                    </a:solidFill>
                  </a:tcPr>
                </a:tc>
                <a:tc>
                  <a:txBody>
                    <a:bodyPr/>
                    <a:lstStyle/>
                    <a:p>
                      <a:r>
                        <a:rPr lang="de-DE" sz="1200" dirty="0">
                          <a:solidFill>
                            <a:schemeClr val="tx1"/>
                          </a:solidFill>
                        </a:rPr>
                        <a:t>Die Schüler*innen stellen sich kurz vor und beantworten die Fragen.</a:t>
                      </a:r>
                    </a:p>
                    <a:p>
                      <a:endParaRPr lang="de-DE" sz="1200" dirty="0">
                        <a:solidFill>
                          <a:schemeClr val="tx1"/>
                        </a:solidFill>
                      </a:endParaRPr>
                    </a:p>
                    <a:p>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50000"/>
                      </a:schemeClr>
                    </a:solidFill>
                  </a:tcPr>
                </a:tc>
                <a:tc>
                  <a:txBody>
                    <a:bodyPr/>
                    <a:lstStyle/>
                    <a:p>
                      <a:r>
                        <a:rPr lang="de-DE" sz="1200" dirty="0">
                          <a:solidFill>
                            <a:schemeClr val="tx1"/>
                          </a:solidFill>
                        </a:rPr>
                        <a:t>Die Referent*innen vermitteln, dass es jetzt eine kurze Vorstellungsrunde gibt, in der zwei Fragen beantwortet werden sollen.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50000"/>
                      </a:schemeClr>
                    </a:solidFill>
                  </a:tcPr>
                </a:tc>
                <a:tc>
                  <a:txBody>
                    <a:bodyPr/>
                    <a:lstStyle/>
                    <a:p>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50000"/>
                      </a:schemeClr>
                    </a:solidFill>
                  </a:tcPr>
                </a:tc>
                <a:extLst>
                  <a:ext uri="{0D108BD9-81ED-4DB2-BD59-A6C34878D82A}">
                    <a16:rowId xmlns:a16="http://schemas.microsoft.com/office/drawing/2014/main" val="1168000371"/>
                  </a:ext>
                </a:extLst>
              </a:tr>
              <a:tr h="1039393">
                <a:tc>
                  <a:txBody>
                    <a:bodyPr/>
                    <a:lstStyle/>
                    <a:p>
                      <a:r>
                        <a:rPr lang="de-DE" sz="1200" dirty="0">
                          <a:solidFill>
                            <a:schemeClr val="tx1"/>
                          </a:solidFill>
                        </a:rPr>
                        <a:t>Einstieg</a:t>
                      </a: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r>
                        <a:rPr lang="de-DE" sz="1200" dirty="0">
                          <a:solidFill>
                            <a:schemeClr val="tx1"/>
                          </a:solidFill>
                        </a:rPr>
                        <a:t>5 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Kennenlernen/</a:t>
                      </a:r>
                    </a:p>
                    <a:p>
                      <a:r>
                        <a:rPr lang="de-DE" sz="1200" dirty="0">
                          <a:solidFill>
                            <a:schemeClr val="tx1"/>
                          </a:solidFill>
                        </a:rPr>
                        <a:t>Workshopablauf und –regeln werden verinnerlichen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Die Schüler*innen hören zu und stellen ggf. Fragen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Die Referent*innen stellen sich kurz vor und erklären den Ablauf und die Regeln des Workshops.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Vorbereitete Flipcharts</a:t>
                      </a:r>
                    </a:p>
                    <a:p>
                      <a:pPr marL="342900" indent="-342900">
                        <a:buFont typeface="+mj-lt"/>
                        <a:buAutoNum type="arabicPeriod"/>
                      </a:pPr>
                      <a:r>
                        <a:rPr lang="de-DE" sz="1200" dirty="0">
                          <a:solidFill>
                            <a:schemeClr val="tx1"/>
                          </a:solidFill>
                        </a:rPr>
                        <a:t>Grober Ablauf mit Pausen</a:t>
                      </a:r>
                    </a:p>
                    <a:p>
                      <a:pPr marL="342900" indent="-342900">
                        <a:buFont typeface="+mj-lt"/>
                        <a:buAutoNum type="arabicPeriod"/>
                      </a:pPr>
                      <a:r>
                        <a:rPr lang="de-DE" sz="1200" dirty="0">
                          <a:solidFill>
                            <a:schemeClr val="tx1"/>
                          </a:solidFill>
                        </a:rPr>
                        <a:t>Regeln für Kommunikation und Verhalten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extLst>
                  <a:ext uri="{0D108BD9-81ED-4DB2-BD59-A6C34878D82A}">
                    <a16:rowId xmlns:a16="http://schemas.microsoft.com/office/drawing/2014/main" val="1282691242"/>
                  </a:ext>
                </a:extLst>
              </a:tr>
              <a:tr h="1039393">
                <a:tc>
                  <a:txBody>
                    <a:bodyPr/>
                    <a:lstStyle/>
                    <a:p>
                      <a:r>
                        <a:rPr lang="de-DE" sz="1200" dirty="0">
                          <a:solidFill>
                            <a:schemeClr val="tx1"/>
                          </a:solidFill>
                        </a:rPr>
                        <a:t>Einstieg</a:t>
                      </a: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r>
                        <a:rPr lang="de-DE" sz="1200" dirty="0">
                          <a:solidFill>
                            <a:schemeClr val="tx1"/>
                          </a:solidFill>
                        </a:rPr>
                        <a:t>10 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Schüler*innen werden thematisch eingestimmt, Teambuilding/ </a:t>
                      </a:r>
                      <a:r>
                        <a:rPr lang="de-DE" sz="1200" b="1" dirty="0">
                          <a:solidFill>
                            <a:schemeClr val="tx1"/>
                          </a:solidFill>
                        </a:rPr>
                        <a:t>Buzzer</a:t>
                      </a:r>
                      <a:r>
                        <a:rPr lang="de-DE" sz="1200" dirty="0">
                          <a:solidFill>
                            <a:schemeClr val="tx1"/>
                          </a:solidFill>
                        </a:rPr>
                        <a:t> </a:t>
                      </a:r>
                      <a:r>
                        <a:rPr lang="de-DE" sz="1200" b="1" dirty="0">
                          <a:solidFill>
                            <a:schemeClr val="tx1"/>
                          </a:solidFill>
                        </a:rPr>
                        <a:t>Quiz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Die Schüler*innen gehen den Gruppen entsprechend an die Tische. Sie beraten sich und versuchen die Quizfragen am schnellsten zu beantworten.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kern="1200" dirty="0">
                          <a:solidFill>
                            <a:schemeClr val="dk1"/>
                          </a:solidFill>
                          <a:effectLst/>
                          <a:latin typeface="+mn-lt"/>
                          <a:ea typeface="+mn-ea"/>
                          <a:cs typeface="+mn-cs"/>
                        </a:rPr>
                        <a:t>Die Referent*innen erklären das Quiz und teilen die Schüler*innen in vier Gruppen. Sie stellen die Quizfragen und notieren die Punkte.</a:t>
                      </a:r>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dk1"/>
                          </a:solidFill>
                          <a:effectLst/>
                          <a:latin typeface="+mn-lt"/>
                          <a:ea typeface="+mn-ea"/>
                          <a:cs typeface="+mn-cs"/>
                        </a:rPr>
                        <a:t>Tische mit Buzzern für die vier Gruppen.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extLst>
                  <a:ext uri="{0D108BD9-81ED-4DB2-BD59-A6C34878D82A}">
                    <a16:rowId xmlns:a16="http://schemas.microsoft.com/office/drawing/2014/main" val="3610267942"/>
                  </a:ext>
                </a:extLst>
              </a:tr>
            </a:tbl>
          </a:graphicData>
        </a:graphic>
      </p:graphicFrame>
      <p:sp>
        <p:nvSpPr>
          <p:cNvPr id="2" name="Foliennummernplatzhalter 1">
            <a:extLst>
              <a:ext uri="{FF2B5EF4-FFF2-40B4-BE49-F238E27FC236}">
                <a16:creationId xmlns:a16="http://schemas.microsoft.com/office/drawing/2014/main" id="{6E653485-FBB4-4560-AC5C-DF9C2249B410}"/>
              </a:ext>
            </a:extLst>
          </p:cNvPr>
          <p:cNvSpPr>
            <a:spLocks noGrp="1"/>
          </p:cNvSpPr>
          <p:nvPr>
            <p:ph type="sldNum" sz="quarter" idx="12"/>
          </p:nvPr>
        </p:nvSpPr>
        <p:spPr/>
        <p:txBody>
          <a:bodyPr/>
          <a:lstStyle/>
          <a:p>
            <a:fld id="{462CA909-9A41-4AE9-916C-B71EFA31B5C8}" type="slidenum">
              <a:rPr lang="en-US" smtClean="0"/>
              <a:t>21</a:t>
            </a:fld>
            <a:endParaRPr lang="en-US"/>
          </a:p>
        </p:txBody>
      </p:sp>
    </p:spTree>
    <p:extLst>
      <p:ext uri="{BB962C8B-B14F-4D97-AF65-F5344CB8AC3E}">
        <p14:creationId xmlns:p14="http://schemas.microsoft.com/office/powerpoint/2010/main" val="18889827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8D1EF94-263B-402D-A426-8F1F504E866E}"/>
              </a:ext>
            </a:extLst>
          </p:cNvPr>
          <p:cNvSpPr>
            <a:spLocks noGrp="1"/>
          </p:cNvSpPr>
          <p:nvPr>
            <p:ph type="title"/>
          </p:nvPr>
        </p:nvSpPr>
        <p:spPr>
          <a:xfrm>
            <a:off x="1009650" y="329617"/>
            <a:ext cx="7886700" cy="620295"/>
          </a:xfrm>
        </p:spPr>
        <p:txBody>
          <a:bodyPr>
            <a:normAutofit/>
          </a:bodyPr>
          <a:lstStyle/>
          <a:p>
            <a:r>
              <a:rPr lang="de-DE" sz="2400" dirty="0"/>
              <a:t>4.1 Sek II – Workshopkonzept 90 Minuten</a:t>
            </a:r>
          </a:p>
        </p:txBody>
      </p:sp>
      <p:graphicFrame>
        <p:nvGraphicFramePr>
          <p:cNvPr id="5" name="Tabelle 5">
            <a:extLst>
              <a:ext uri="{FF2B5EF4-FFF2-40B4-BE49-F238E27FC236}">
                <a16:creationId xmlns:a16="http://schemas.microsoft.com/office/drawing/2014/main" id="{F6CC8157-590F-4D03-85BB-83672E765F36}"/>
              </a:ext>
            </a:extLst>
          </p:cNvPr>
          <p:cNvGraphicFramePr>
            <a:graphicFrameLocks noGrp="1"/>
          </p:cNvGraphicFramePr>
          <p:nvPr>
            <p:ph idx="1"/>
            <p:extLst>
              <p:ext uri="{D42A27DB-BD31-4B8C-83A1-F6EECF244321}">
                <p14:modId xmlns:p14="http://schemas.microsoft.com/office/powerpoint/2010/main" val="2513079956"/>
              </p:ext>
            </p:extLst>
          </p:nvPr>
        </p:nvGraphicFramePr>
        <p:xfrm>
          <a:off x="602942" y="1052914"/>
          <a:ext cx="8700116" cy="4571796"/>
        </p:xfrm>
        <a:graphic>
          <a:graphicData uri="http://schemas.openxmlformats.org/drawingml/2006/table">
            <a:tbl>
              <a:tblPr firstRow="1" bandRow="1">
                <a:tableStyleId>{91EBBBCC-DAD2-459C-BE2E-F6DE35CF9A28}</a:tableStyleId>
              </a:tblPr>
              <a:tblGrid>
                <a:gridCol w="1181835">
                  <a:extLst>
                    <a:ext uri="{9D8B030D-6E8A-4147-A177-3AD203B41FA5}">
                      <a16:colId xmlns:a16="http://schemas.microsoft.com/office/drawing/2014/main" val="620124980"/>
                    </a:ext>
                  </a:extLst>
                </a:gridCol>
                <a:gridCol w="1718204">
                  <a:extLst>
                    <a:ext uri="{9D8B030D-6E8A-4147-A177-3AD203B41FA5}">
                      <a16:colId xmlns:a16="http://schemas.microsoft.com/office/drawing/2014/main" val="3515559220"/>
                    </a:ext>
                  </a:extLst>
                </a:gridCol>
                <a:gridCol w="1927297">
                  <a:extLst>
                    <a:ext uri="{9D8B030D-6E8A-4147-A177-3AD203B41FA5}">
                      <a16:colId xmlns:a16="http://schemas.microsoft.com/office/drawing/2014/main" val="1747474899"/>
                    </a:ext>
                  </a:extLst>
                </a:gridCol>
                <a:gridCol w="2177145">
                  <a:extLst>
                    <a:ext uri="{9D8B030D-6E8A-4147-A177-3AD203B41FA5}">
                      <a16:colId xmlns:a16="http://schemas.microsoft.com/office/drawing/2014/main" val="1269207155"/>
                    </a:ext>
                  </a:extLst>
                </a:gridCol>
                <a:gridCol w="1695635">
                  <a:extLst>
                    <a:ext uri="{9D8B030D-6E8A-4147-A177-3AD203B41FA5}">
                      <a16:colId xmlns:a16="http://schemas.microsoft.com/office/drawing/2014/main" val="2913341742"/>
                    </a:ext>
                  </a:extLst>
                </a:gridCol>
              </a:tblGrid>
              <a:tr h="332003">
                <a:tc>
                  <a:txBody>
                    <a:bodyPr/>
                    <a:lstStyle/>
                    <a:p>
                      <a:r>
                        <a:rPr lang="de-DE" sz="1200" dirty="0">
                          <a:solidFill>
                            <a:schemeClr val="tx1"/>
                          </a:solidFill>
                        </a:rPr>
                        <a:t>Dauer/Phase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1200" dirty="0">
                          <a:solidFill>
                            <a:schemeClr val="tx1"/>
                          </a:solidFill>
                        </a:rPr>
                        <a:t>Lernziel &amp; Methode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1200" dirty="0">
                          <a:solidFill>
                            <a:schemeClr val="tx1"/>
                          </a:solidFill>
                        </a:rPr>
                        <a:t>Schüler*</a:t>
                      </a:r>
                      <a:r>
                        <a:rPr lang="de-DE" sz="1200" dirty="0" err="1">
                          <a:solidFill>
                            <a:schemeClr val="tx1"/>
                          </a:solidFill>
                        </a:rPr>
                        <a:t>innenaktivität</a:t>
                      </a:r>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1200" dirty="0">
                          <a:solidFill>
                            <a:schemeClr val="tx1"/>
                          </a:solidFill>
                        </a:rPr>
                        <a:t>Referent*</a:t>
                      </a:r>
                      <a:r>
                        <a:rPr lang="de-DE" sz="1200" dirty="0" err="1">
                          <a:solidFill>
                            <a:schemeClr val="tx1"/>
                          </a:solidFill>
                        </a:rPr>
                        <a:t>innenaktivität</a:t>
                      </a:r>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1200" dirty="0">
                          <a:solidFill>
                            <a:schemeClr val="tx1"/>
                          </a:solidFill>
                        </a:rPr>
                        <a:t>Vorbereitung/Material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12677005"/>
                  </a:ext>
                </a:extLst>
              </a:tr>
              <a:tr h="1039393">
                <a:tc>
                  <a:txBody>
                    <a:bodyPr/>
                    <a:lstStyle/>
                    <a:p>
                      <a:r>
                        <a:rPr lang="de-DE" sz="1200" dirty="0">
                          <a:solidFill>
                            <a:schemeClr val="tx1"/>
                          </a:solidFill>
                        </a:rPr>
                        <a:t>Einstieg</a:t>
                      </a: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r>
                        <a:rPr lang="de-DE" sz="1200" dirty="0">
                          <a:solidFill>
                            <a:schemeClr val="tx1"/>
                          </a:solidFill>
                        </a:rPr>
                        <a:t>15 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50000"/>
                      </a:schemeClr>
                    </a:solidFill>
                  </a:tcPr>
                </a:tc>
                <a:tc>
                  <a:txBody>
                    <a:bodyPr/>
                    <a:lstStyle/>
                    <a:p>
                      <a:r>
                        <a:rPr lang="de-DE" sz="1200" dirty="0">
                          <a:solidFill>
                            <a:schemeClr val="tx1"/>
                          </a:solidFill>
                        </a:rPr>
                        <a:t>Schüler*innen bekommen Informationen und sind sich der Problematik des Palmölanbaus bewusst/ </a:t>
                      </a:r>
                      <a:r>
                        <a:rPr lang="de-DE" sz="1200" b="1" dirty="0">
                          <a:solidFill>
                            <a:schemeClr val="tx1"/>
                          </a:solidFill>
                        </a:rPr>
                        <a:t>Impulsvortrag</a:t>
                      </a:r>
                      <a:r>
                        <a:rPr lang="de-DE" sz="1200" dirty="0">
                          <a:solidFill>
                            <a:schemeClr val="tx1"/>
                          </a:solidFill>
                        </a:rPr>
                        <a:t> der zu offenen Fragen der Arbeitsphase leitet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50000"/>
                      </a:schemeClr>
                    </a:solidFill>
                  </a:tcPr>
                </a:tc>
                <a:tc>
                  <a:txBody>
                    <a:bodyPr/>
                    <a:lstStyle/>
                    <a:p>
                      <a:r>
                        <a:rPr lang="de-DE" sz="1200" dirty="0">
                          <a:solidFill>
                            <a:schemeClr val="tx1"/>
                          </a:solidFill>
                        </a:rPr>
                        <a:t>Die Schüler*innen hören zu und können Rückfragen stellen.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50000"/>
                      </a:schemeClr>
                    </a:solidFill>
                  </a:tcPr>
                </a:tc>
                <a:tc>
                  <a:txBody>
                    <a:bodyPr/>
                    <a:lstStyle/>
                    <a:p>
                      <a:r>
                        <a:rPr lang="de-DE" sz="1200" dirty="0">
                          <a:solidFill>
                            <a:schemeClr val="tx1"/>
                          </a:solidFill>
                        </a:rPr>
                        <a:t>Die Referent*innen vermitteln die wichtigsten Informationen zu</a:t>
                      </a:r>
                    </a:p>
                    <a:p>
                      <a:pPr marL="171450" indent="-171450">
                        <a:buFontTx/>
                        <a:buChar char="-"/>
                      </a:pPr>
                      <a:r>
                        <a:rPr lang="de-DE" sz="1200" dirty="0">
                          <a:solidFill>
                            <a:schemeClr val="tx1"/>
                          </a:solidFill>
                        </a:rPr>
                        <a:t>Indonesien</a:t>
                      </a:r>
                    </a:p>
                    <a:p>
                      <a:pPr marL="171450" indent="-171450">
                        <a:buFontTx/>
                        <a:buChar char="-"/>
                      </a:pPr>
                      <a:r>
                        <a:rPr lang="de-DE" sz="1200" dirty="0">
                          <a:solidFill>
                            <a:schemeClr val="tx1"/>
                          </a:solidFill>
                        </a:rPr>
                        <a:t>Palmöl </a:t>
                      </a:r>
                    </a:p>
                    <a:p>
                      <a:pPr marL="171450" indent="-171450">
                        <a:buFontTx/>
                        <a:buChar char="-"/>
                      </a:pPr>
                      <a:r>
                        <a:rPr lang="de-DE" sz="1200" dirty="0">
                          <a:solidFill>
                            <a:schemeClr val="tx1"/>
                          </a:solidFill>
                        </a:rPr>
                        <a:t>Biokraftstoffe</a:t>
                      </a:r>
                    </a:p>
                    <a:p>
                      <a:pPr marL="171450" indent="-171450">
                        <a:buFontTx/>
                        <a:buChar char="-"/>
                      </a:pPr>
                      <a:r>
                        <a:rPr lang="de-DE" sz="1200" dirty="0">
                          <a:solidFill>
                            <a:schemeClr val="tx1"/>
                          </a:solidFill>
                        </a:rPr>
                        <a:t>Bezug zu Deutschland/ Lebensrealität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50000"/>
                      </a:schemeClr>
                    </a:solidFill>
                  </a:tcPr>
                </a:tc>
                <a:tc>
                  <a:txBody>
                    <a:bodyPr/>
                    <a:lstStyle/>
                    <a:p>
                      <a:r>
                        <a:rPr lang="de-DE" sz="1200" dirty="0">
                          <a:solidFill>
                            <a:schemeClr val="tx1"/>
                          </a:solidFill>
                        </a:rPr>
                        <a:t>Vorbereite Flipcharts und Anschauungsobjekte </a:t>
                      </a:r>
                    </a:p>
                    <a:p>
                      <a:endParaRPr lang="de-DE" sz="1200" dirty="0">
                        <a:solidFill>
                          <a:schemeClr val="tx1"/>
                        </a:solidFill>
                      </a:endParaRPr>
                    </a:p>
                    <a:p>
                      <a:r>
                        <a:rPr lang="de-DE" sz="1200" dirty="0">
                          <a:solidFill>
                            <a:schemeClr val="tx1"/>
                          </a:solidFill>
                        </a:rPr>
                        <a:t>Moderationskarten, Stifte.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50000"/>
                      </a:schemeClr>
                    </a:solidFill>
                  </a:tcPr>
                </a:tc>
                <a:extLst>
                  <a:ext uri="{0D108BD9-81ED-4DB2-BD59-A6C34878D82A}">
                    <a16:rowId xmlns:a16="http://schemas.microsoft.com/office/drawing/2014/main" val="1168000371"/>
                  </a:ext>
                </a:extLst>
              </a:tr>
              <a:tr h="1039393">
                <a:tc>
                  <a:txBody>
                    <a:bodyPr/>
                    <a:lstStyle/>
                    <a:p>
                      <a:r>
                        <a:rPr lang="de-DE" sz="1200" dirty="0">
                          <a:solidFill>
                            <a:schemeClr val="tx1"/>
                          </a:solidFill>
                        </a:rPr>
                        <a:t>Einstieg</a:t>
                      </a: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r>
                        <a:rPr lang="de-DE" sz="1200" dirty="0">
                          <a:solidFill>
                            <a:schemeClr val="tx1"/>
                          </a:solidFill>
                        </a:rPr>
                        <a:t>5 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Probleme und offene Fragen werden festgehalten/ </a:t>
                      </a:r>
                      <a:r>
                        <a:rPr lang="de-DE" sz="1200" b="1" dirty="0">
                          <a:solidFill>
                            <a:schemeClr val="tx1"/>
                          </a:solidFill>
                        </a:rPr>
                        <a:t>Visualisierung</a:t>
                      </a:r>
                      <a:r>
                        <a:rPr lang="de-DE" sz="1200" dirty="0">
                          <a:solidFill>
                            <a:schemeClr val="tx1"/>
                          </a:solidFill>
                        </a:rPr>
                        <a:t> auf Moderationskarten und Sammlung auf Flipchart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Die Schüler*innen haben die Gelegenheit Fragen zu stellen und sollen Probleme die sie sehen formulieren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Die Referent*innen schreiben die Fragen/Punkte auf Moderationskarten und geben eventuell Hilfestellung bei der Formulierung von Problemen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Vorbereitete Flipcharts.</a:t>
                      </a:r>
                    </a:p>
                    <a:p>
                      <a:endParaRPr lang="de-DE" sz="1200" dirty="0">
                        <a:solidFill>
                          <a:schemeClr val="tx1"/>
                        </a:solidFill>
                      </a:endParaRPr>
                    </a:p>
                    <a:p>
                      <a:r>
                        <a:rPr lang="de-DE" sz="1200" dirty="0">
                          <a:solidFill>
                            <a:schemeClr val="tx1"/>
                          </a:solidFill>
                        </a:rPr>
                        <a:t>Moderationskarten, Stifte.</a:t>
                      </a:r>
                    </a:p>
                    <a:p>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extLst>
                  <a:ext uri="{0D108BD9-81ED-4DB2-BD59-A6C34878D82A}">
                    <a16:rowId xmlns:a16="http://schemas.microsoft.com/office/drawing/2014/main" val="1282691242"/>
                  </a:ext>
                </a:extLst>
              </a:tr>
              <a:tr h="1039393">
                <a:tc>
                  <a:txBody>
                    <a:bodyPr/>
                    <a:lstStyle/>
                    <a:p>
                      <a:r>
                        <a:rPr lang="de-DE" sz="1200" dirty="0">
                          <a:solidFill>
                            <a:schemeClr val="tx1"/>
                          </a:solidFill>
                        </a:rPr>
                        <a:t>Arbeitsphase</a:t>
                      </a: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r>
                        <a:rPr lang="de-DE" sz="1200" dirty="0">
                          <a:solidFill>
                            <a:schemeClr val="tx1"/>
                          </a:solidFill>
                        </a:rPr>
                        <a:t>5 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Die Schüler*innen verstehen den Arbeitsauftrag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chemeClr val="tx1"/>
                          </a:solidFill>
                        </a:rPr>
                        <a:t>Die Schüler*innen hören zu und können Rückfragen stellen.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kern="1200" dirty="0">
                          <a:solidFill>
                            <a:schemeClr val="dk1"/>
                          </a:solidFill>
                          <a:effectLst/>
                          <a:latin typeface="+mn-lt"/>
                          <a:ea typeface="+mn-ea"/>
                          <a:cs typeface="+mn-cs"/>
                        </a:rPr>
                        <a:t>Die Referent*innen begrüßen die Schüler*innen nach der Pause. Sie erklären die Methode und beantworten Rückfragen.</a:t>
                      </a:r>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Vorbereitete Flipcharts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extLst>
                  <a:ext uri="{0D108BD9-81ED-4DB2-BD59-A6C34878D82A}">
                    <a16:rowId xmlns:a16="http://schemas.microsoft.com/office/drawing/2014/main" val="2259044795"/>
                  </a:ext>
                </a:extLst>
              </a:tr>
              <a:tr h="399495">
                <a:tc>
                  <a:txBody>
                    <a:bodyPr/>
                    <a:lstStyle/>
                    <a:p>
                      <a:r>
                        <a:rPr lang="de-DE" sz="1200" dirty="0">
                          <a:solidFill>
                            <a:schemeClr val="tx1"/>
                          </a:solidFill>
                        </a:rPr>
                        <a:t>Pause</a:t>
                      </a:r>
                    </a:p>
                    <a:p>
                      <a:r>
                        <a:rPr lang="de-DE" sz="1200" dirty="0">
                          <a:solidFill>
                            <a:schemeClr val="tx1"/>
                          </a:solidFill>
                        </a:rPr>
                        <a:t>10/ 15 Minuten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r>
                        <a:rPr lang="de-DE" sz="1200" dirty="0">
                          <a:solidFill>
                            <a:schemeClr val="tx1"/>
                          </a:solidFill>
                        </a:rPr>
                        <a:t>Palmölfreie Kekse und Schokolade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extLst>
                  <a:ext uri="{0D108BD9-81ED-4DB2-BD59-A6C34878D82A}">
                    <a16:rowId xmlns:a16="http://schemas.microsoft.com/office/drawing/2014/main" val="2621943242"/>
                  </a:ext>
                </a:extLst>
              </a:tr>
            </a:tbl>
          </a:graphicData>
        </a:graphic>
      </p:graphicFrame>
      <p:sp>
        <p:nvSpPr>
          <p:cNvPr id="2" name="Foliennummernplatzhalter 1">
            <a:extLst>
              <a:ext uri="{FF2B5EF4-FFF2-40B4-BE49-F238E27FC236}">
                <a16:creationId xmlns:a16="http://schemas.microsoft.com/office/drawing/2014/main" id="{6E653485-FBB4-4560-AC5C-DF9C2249B410}"/>
              </a:ext>
            </a:extLst>
          </p:cNvPr>
          <p:cNvSpPr>
            <a:spLocks noGrp="1"/>
          </p:cNvSpPr>
          <p:nvPr>
            <p:ph type="sldNum" sz="quarter" idx="12"/>
          </p:nvPr>
        </p:nvSpPr>
        <p:spPr/>
        <p:txBody>
          <a:bodyPr/>
          <a:lstStyle/>
          <a:p>
            <a:fld id="{462CA909-9A41-4AE9-916C-B71EFA31B5C8}" type="slidenum">
              <a:rPr lang="en-US" smtClean="0"/>
              <a:t>22</a:t>
            </a:fld>
            <a:endParaRPr lang="en-US"/>
          </a:p>
        </p:txBody>
      </p:sp>
    </p:spTree>
    <p:extLst>
      <p:ext uri="{BB962C8B-B14F-4D97-AF65-F5344CB8AC3E}">
        <p14:creationId xmlns:p14="http://schemas.microsoft.com/office/powerpoint/2010/main" val="4444864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8D1EF94-263B-402D-A426-8F1F504E866E}"/>
              </a:ext>
            </a:extLst>
          </p:cNvPr>
          <p:cNvSpPr>
            <a:spLocks noGrp="1"/>
          </p:cNvSpPr>
          <p:nvPr>
            <p:ph type="title"/>
          </p:nvPr>
        </p:nvSpPr>
        <p:spPr>
          <a:xfrm>
            <a:off x="1009650" y="329617"/>
            <a:ext cx="7886700" cy="620295"/>
          </a:xfrm>
        </p:spPr>
        <p:txBody>
          <a:bodyPr>
            <a:normAutofit/>
          </a:bodyPr>
          <a:lstStyle/>
          <a:p>
            <a:r>
              <a:rPr lang="de-DE" sz="2400" dirty="0"/>
              <a:t>4.1 Sek II – Workshopkonzept 90 Minuten</a:t>
            </a:r>
          </a:p>
        </p:txBody>
      </p:sp>
      <p:graphicFrame>
        <p:nvGraphicFramePr>
          <p:cNvPr id="5" name="Tabelle 5">
            <a:extLst>
              <a:ext uri="{FF2B5EF4-FFF2-40B4-BE49-F238E27FC236}">
                <a16:creationId xmlns:a16="http://schemas.microsoft.com/office/drawing/2014/main" id="{F6CC8157-590F-4D03-85BB-83672E765F36}"/>
              </a:ext>
            </a:extLst>
          </p:cNvPr>
          <p:cNvGraphicFramePr>
            <a:graphicFrameLocks noGrp="1"/>
          </p:cNvGraphicFramePr>
          <p:nvPr>
            <p:ph idx="1"/>
          </p:nvPr>
        </p:nvGraphicFramePr>
        <p:xfrm>
          <a:off x="602942" y="1052915"/>
          <a:ext cx="8700116" cy="5178323"/>
        </p:xfrm>
        <a:graphic>
          <a:graphicData uri="http://schemas.openxmlformats.org/drawingml/2006/table">
            <a:tbl>
              <a:tblPr firstRow="1" bandRow="1">
                <a:tableStyleId>{91EBBBCC-DAD2-459C-BE2E-F6DE35CF9A28}</a:tableStyleId>
              </a:tblPr>
              <a:tblGrid>
                <a:gridCol w="1181835">
                  <a:extLst>
                    <a:ext uri="{9D8B030D-6E8A-4147-A177-3AD203B41FA5}">
                      <a16:colId xmlns:a16="http://schemas.microsoft.com/office/drawing/2014/main" val="620124980"/>
                    </a:ext>
                  </a:extLst>
                </a:gridCol>
                <a:gridCol w="1718204">
                  <a:extLst>
                    <a:ext uri="{9D8B030D-6E8A-4147-A177-3AD203B41FA5}">
                      <a16:colId xmlns:a16="http://schemas.microsoft.com/office/drawing/2014/main" val="3515559220"/>
                    </a:ext>
                  </a:extLst>
                </a:gridCol>
                <a:gridCol w="1927297">
                  <a:extLst>
                    <a:ext uri="{9D8B030D-6E8A-4147-A177-3AD203B41FA5}">
                      <a16:colId xmlns:a16="http://schemas.microsoft.com/office/drawing/2014/main" val="1747474899"/>
                    </a:ext>
                  </a:extLst>
                </a:gridCol>
                <a:gridCol w="2168268">
                  <a:extLst>
                    <a:ext uri="{9D8B030D-6E8A-4147-A177-3AD203B41FA5}">
                      <a16:colId xmlns:a16="http://schemas.microsoft.com/office/drawing/2014/main" val="1269207155"/>
                    </a:ext>
                  </a:extLst>
                </a:gridCol>
                <a:gridCol w="1704512">
                  <a:extLst>
                    <a:ext uri="{9D8B030D-6E8A-4147-A177-3AD203B41FA5}">
                      <a16:colId xmlns:a16="http://schemas.microsoft.com/office/drawing/2014/main" val="2913341742"/>
                    </a:ext>
                  </a:extLst>
                </a:gridCol>
              </a:tblGrid>
              <a:tr h="332003">
                <a:tc>
                  <a:txBody>
                    <a:bodyPr/>
                    <a:lstStyle/>
                    <a:p>
                      <a:r>
                        <a:rPr lang="de-DE" sz="1200" dirty="0">
                          <a:solidFill>
                            <a:schemeClr val="tx1"/>
                          </a:solidFill>
                        </a:rPr>
                        <a:t>Dauer/Phase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1200" dirty="0">
                          <a:solidFill>
                            <a:schemeClr val="tx1"/>
                          </a:solidFill>
                        </a:rPr>
                        <a:t>Lernziel &amp; Methode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1200" dirty="0">
                          <a:solidFill>
                            <a:schemeClr val="tx1"/>
                          </a:solidFill>
                        </a:rPr>
                        <a:t>Schüler*</a:t>
                      </a:r>
                      <a:r>
                        <a:rPr lang="de-DE" sz="1200" dirty="0" err="1">
                          <a:solidFill>
                            <a:schemeClr val="tx1"/>
                          </a:solidFill>
                        </a:rPr>
                        <a:t>innenaktivität</a:t>
                      </a:r>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1200" dirty="0">
                          <a:solidFill>
                            <a:schemeClr val="tx1"/>
                          </a:solidFill>
                        </a:rPr>
                        <a:t>Referent*</a:t>
                      </a:r>
                      <a:r>
                        <a:rPr lang="de-DE" sz="1200" dirty="0" err="1">
                          <a:solidFill>
                            <a:schemeClr val="tx1"/>
                          </a:solidFill>
                        </a:rPr>
                        <a:t>innenaktivität</a:t>
                      </a:r>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1200" dirty="0">
                          <a:solidFill>
                            <a:schemeClr val="tx1"/>
                          </a:solidFill>
                        </a:rPr>
                        <a:t>Vorbereitung/Material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12677005"/>
                  </a:ext>
                </a:extLst>
              </a:tr>
              <a:tr h="1039393">
                <a:tc>
                  <a:txBody>
                    <a:bodyPr/>
                    <a:lstStyle/>
                    <a:p>
                      <a:r>
                        <a:rPr lang="de-DE" sz="1200" dirty="0">
                          <a:solidFill>
                            <a:schemeClr val="tx1"/>
                          </a:solidFill>
                        </a:rPr>
                        <a:t>Arbeitsphase</a:t>
                      </a: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r>
                        <a:rPr lang="de-DE" sz="1200" dirty="0">
                          <a:solidFill>
                            <a:schemeClr val="tx1"/>
                          </a:solidFill>
                        </a:rPr>
                        <a:t>25 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50000"/>
                      </a:schemeClr>
                    </a:solidFill>
                  </a:tcPr>
                </a:tc>
                <a:tc>
                  <a:txBody>
                    <a:bodyPr/>
                    <a:lstStyle/>
                    <a:p>
                      <a:r>
                        <a:rPr lang="de-DE" sz="1200" dirty="0">
                          <a:solidFill>
                            <a:schemeClr val="tx1"/>
                          </a:solidFill>
                        </a:rPr>
                        <a:t>Die Schüler*innen tauschen sich zu den Problemen/ Frage-stellungen aus und Lösungsansätze sowie Handlungsoptionen entwickeln/ </a:t>
                      </a:r>
                    </a:p>
                    <a:p>
                      <a:r>
                        <a:rPr lang="de-DE" sz="1200" b="1" dirty="0">
                          <a:solidFill>
                            <a:schemeClr val="tx1"/>
                          </a:solidFill>
                        </a:rPr>
                        <a:t>Blitz World Café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50000"/>
                      </a:schemeClr>
                    </a:solidFill>
                  </a:tcPr>
                </a:tc>
                <a:tc>
                  <a:txBody>
                    <a:bodyPr/>
                    <a:lstStyle/>
                    <a:p>
                      <a:r>
                        <a:rPr lang="de-DE" sz="1200" dirty="0">
                          <a:solidFill>
                            <a:schemeClr val="tx1"/>
                          </a:solidFill>
                        </a:rPr>
                        <a:t>In den Gruppe erarbeiten die Schüler*innen gemeinsam Lösungsansätze und Handlungsoptionen. Am ersten Tisch haben die Schüler*innen 10 Minuten Zeit an den übrigen je 5 Minuten.</a:t>
                      </a:r>
                    </a:p>
                    <a:p>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50000"/>
                      </a:schemeClr>
                    </a:solidFill>
                  </a:tcPr>
                </a:tc>
                <a:tc>
                  <a:txBody>
                    <a:bodyPr/>
                    <a:lstStyle/>
                    <a:p>
                      <a:r>
                        <a:rPr lang="de-DE" sz="1200" dirty="0">
                          <a:solidFill>
                            <a:schemeClr val="tx1"/>
                          </a:solidFill>
                        </a:rPr>
                        <a:t>Die Referent*innen teilen die Schüler*innen in vier Gruppen und weisen ihnen die vorbereiteten Plätze zu. Während die Schüler*innen gemeinsam arbeiten, gehen die Referent*innen von Gruppe zu Gruppe und schauen, ob Unterstützung nötig ist.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50000"/>
                      </a:schemeClr>
                    </a:solidFill>
                  </a:tcPr>
                </a:tc>
                <a:tc>
                  <a:txBody>
                    <a:bodyPr/>
                    <a:lstStyle/>
                    <a:p>
                      <a:r>
                        <a:rPr lang="de-DE" sz="1200" dirty="0">
                          <a:solidFill>
                            <a:schemeClr val="tx1"/>
                          </a:solidFill>
                        </a:rPr>
                        <a:t>Vier vorbereitete Tische mit Packpapier und einer Fragestellung versehen.</a:t>
                      </a:r>
                    </a:p>
                    <a:p>
                      <a:endParaRPr lang="de-DE" sz="1200" dirty="0">
                        <a:solidFill>
                          <a:schemeClr val="tx1"/>
                        </a:solidFill>
                      </a:endParaRPr>
                    </a:p>
                    <a:p>
                      <a:r>
                        <a:rPr lang="de-DE" sz="1200" dirty="0">
                          <a:solidFill>
                            <a:schemeClr val="tx1"/>
                          </a:solidFill>
                        </a:rPr>
                        <a:t>Stifte.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50000"/>
                      </a:schemeClr>
                    </a:solidFill>
                  </a:tcPr>
                </a:tc>
                <a:extLst>
                  <a:ext uri="{0D108BD9-81ED-4DB2-BD59-A6C34878D82A}">
                    <a16:rowId xmlns:a16="http://schemas.microsoft.com/office/drawing/2014/main" val="1168000371"/>
                  </a:ext>
                </a:extLst>
              </a:tr>
              <a:tr h="1039393">
                <a:tc>
                  <a:txBody>
                    <a:bodyPr/>
                    <a:lstStyle/>
                    <a:p>
                      <a:r>
                        <a:rPr lang="de-DE" sz="1200" dirty="0">
                          <a:solidFill>
                            <a:schemeClr val="tx1"/>
                          </a:solidFill>
                        </a:rPr>
                        <a:t>Arbeitsphase</a:t>
                      </a: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r>
                        <a:rPr lang="de-DE" sz="1200" dirty="0">
                          <a:solidFill>
                            <a:schemeClr val="tx1"/>
                          </a:solidFill>
                        </a:rPr>
                        <a:t>12 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chemeClr val="tx1"/>
                          </a:solidFill>
                        </a:rPr>
                        <a:t>Die Schüler*innen bewerten die vorliegenden von ihnen erarbeiteten Handlungsoptionen. Ergebnis ist eine Rangliste von möglichen Handlungsoptionen bzw. Lösungen/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dirty="0">
                          <a:solidFill>
                            <a:schemeClr val="tx1"/>
                          </a:solidFill>
                        </a:rPr>
                        <a:t>Punktevergabe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Die Schüler*innen gehen zwischen den Tischen hin und her und haben je Tisch drei grüne Punkte, die sie für die besten Vorschläge vergeben können und nach ihrer Auswahl neben die Vorschläge kleben können.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Die Referent*innen wiederholen was die Schüler*innen tun sollen und vergeben grüne Klebepunkte.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Grüne Klebepunkte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extLst>
                  <a:ext uri="{0D108BD9-81ED-4DB2-BD59-A6C34878D82A}">
                    <a16:rowId xmlns:a16="http://schemas.microsoft.com/office/drawing/2014/main" val="1282691242"/>
                  </a:ext>
                </a:extLst>
              </a:tr>
              <a:tr h="835388">
                <a:tc>
                  <a:txBody>
                    <a:bodyPr/>
                    <a:lstStyle/>
                    <a:p>
                      <a:r>
                        <a:rPr lang="de-DE" sz="1200" dirty="0">
                          <a:solidFill>
                            <a:schemeClr val="tx1"/>
                          </a:solidFill>
                        </a:rPr>
                        <a:t>Abschluss</a:t>
                      </a: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r>
                        <a:rPr lang="de-DE" sz="1200" dirty="0">
                          <a:solidFill>
                            <a:schemeClr val="tx1"/>
                          </a:solidFill>
                        </a:rPr>
                        <a:t>8 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Verabschiedung</a:t>
                      </a:r>
                    </a:p>
                    <a:p>
                      <a:r>
                        <a:rPr lang="de-DE" sz="1200" dirty="0">
                          <a:solidFill>
                            <a:schemeClr val="tx1"/>
                          </a:solidFill>
                        </a:rPr>
                        <a:t>Fragen:</a:t>
                      </a:r>
                    </a:p>
                    <a:p>
                      <a:pPr marL="342900" indent="-342900">
                        <a:buAutoNum type="arabicPeriod"/>
                      </a:pPr>
                      <a:r>
                        <a:rPr lang="de-DE" sz="1200" dirty="0">
                          <a:solidFill>
                            <a:schemeClr val="tx1"/>
                          </a:solidFill>
                        </a:rPr>
                        <a:t>Wie geht es dir?</a:t>
                      </a:r>
                    </a:p>
                    <a:p>
                      <a:pPr marL="342900" indent="-342900">
                        <a:buAutoNum type="arabicPeriod"/>
                      </a:pPr>
                      <a:r>
                        <a:rPr lang="de-DE" sz="1200" dirty="0">
                          <a:solidFill>
                            <a:schemeClr val="tx1"/>
                          </a:solidFill>
                        </a:rPr>
                        <a:t>Was war besonders (interessant etc.)?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Die Schüler*innen haben die Gelegenheit das Gelernte zu reflektieren.</a:t>
                      </a:r>
                    </a:p>
                    <a:p>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Die Referent*innen vermitteln, dass nun eine kurze Verabschiedung folgt und zwei Fragen beantwortet werden sollen.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pPr marL="0" indent="0">
                        <a:buFont typeface="+mj-lt"/>
                        <a:buNone/>
                      </a:pPr>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extLst>
                  <a:ext uri="{0D108BD9-81ED-4DB2-BD59-A6C34878D82A}">
                    <a16:rowId xmlns:a16="http://schemas.microsoft.com/office/drawing/2014/main" val="641475360"/>
                  </a:ext>
                </a:extLst>
              </a:tr>
            </a:tbl>
          </a:graphicData>
        </a:graphic>
      </p:graphicFrame>
      <p:sp>
        <p:nvSpPr>
          <p:cNvPr id="2" name="Foliennummernplatzhalter 1">
            <a:extLst>
              <a:ext uri="{FF2B5EF4-FFF2-40B4-BE49-F238E27FC236}">
                <a16:creationId xmlns:a16="http://schemas.microsoft.com/office/drawing/2014/main" id="{6E653485-FBB4-4560-AC5C-DF9C2249B410}"/>
              </a:ext>
            </a:extLst>
          </p:cNvPr>
          <p:cNvSpPr>
            <a:spLocks noGrp="1"/>
          </p:cNvSpPr>
          <p:nvPr>
            <p:ph type="sldNum" sz="quarter" idx="12"/>
          </p:nvPr>
        </p:nvSpPr>
        <p:spPr/>
        <p:txBody>
          <a:bodyPr/>
          <a:lstStyle/>
          <a:p>
            <a:fld id="{462CA909-9A41-4AE9-916C-B71EFA31B5C8}" type="slidenum">
              <a:rPr lang="en-US" smtClean="0"/>
              <a:t>23</a:t>
            </a:fld>
            <a:endParaRPr lang="en-US"/>
          </a:p>
        </p:txBody>
      </p:sp>
    </p:spTree>
    <p:extLst>
      <p:ext uri="{BB962C8B-B14F-4D97-AF65-F5344CB8AC3E}">
        <p14:creationId xmlns:p14="http://schemas.microsoft.com/office/powerpoint/2010/main" val="2031737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8D1EF94-263B-402D-A426-8F1F504E866E}"/>
              </a:ext>
            </a:extLst>
          </p:cNvPr>
          <p:cNvSpPr>
            <a:spLocks noGrp="1"/>
          </p:cNvSpPr>
          <p:nvPr>
            <p:ph type="title"/>
          </p:nvPr>
        </p:nvSpPr>
        <p:spPr>
          <a:xfrm>
            <a:off x="1009650" y="329617"/>
            <a:ext cx="7886700" cy="620295"/>
          </a:xfrm>
        </p:spPr>
        <p:txBody>
          <a:bodyPr>
            <a:normAutofit/>
          </a:bodyPr>
          <a:lstStyle/>
          <a:p>
            <a:r>
              <a:rPr lang="de-DE" sz="2400" dirty="0"/>
              <a:t>4.2 Sek II – Workshopkonzept 180 Minuten</a:t>
            </a:r>
          </a:p>
        </p:txBody>
      </p:sp>
      <p:graphicFrame>
        <p:nvGraphicFramePr>
          <p:cNvPr id="5" name="Tabelle 5">
            <a:extLst>
              <a:ext uri="{FF2B5EF4-FFF2-40B4-BE49-F238E27FC236}">
                <a16:creationId xmlns:a16="http://schemas.microsoft.com/office/drawing/2014/main" id="{F6CC8157-590F-4D03-85BB-83672E765F36}"/>
              </a:ext>
            </a:extLst>
          </p:cNvPr>
          <p:cNvGraphicFramePr>
            <a:graphicFrameLocks noGrp="1"/>
          </p:cNvGraphicFramePr>
          <p:nvPr>
            <p:ph idx="1"/>
            <p:extLst>
              <p:ext uri="{D42A27DB-BD31-4B8C-83A1-F6EECF244321}">
                <p14:modId xmlns:p14="http://schemas.microsoft.com/office/powerpoint/2010/main" val="1055874249"/>
              </p:ext>
            </p:extLst>
          </p:nvPr>
        </p:nvGraphicFramePr>
        <p:xfrm>
          <a:off x="602942" y="1052915"/>
          <a:ext cx="8700116" cy="4906666"/>
        </p:xfrm>
        <a:graphic>
          <a:graphicData uri="http://schemas.openxmlformats.org/drawingml/2006/table">
            <a:tbl>
              <a:tblPr firstRow="1" bandRow="1">
                <a:tableStyleId>{91EBBBCC-DAD2-459C-BE2E-F6DE35CF9A28}</a:tableStyleId>
              </a:tblPr>
              <a:tblGrid>
                <a:gridCol w="1181835">
                  <a:extLst>
                    <a:ext uri="{9D8B030D-6E8A-4147-A177-3AD203B41FA5}">
                      <a16:colId xmlns:a16="http://schemas.microsoft.com/office/drawing/2014/main" val="620124980"/>
                    </a:ext>
                  </a:extLst>
                </a:gridCol>
                <a:gridCol w="1718204">
                  <a:extLst>
                    <a:ext uri="{9D8B030D-6E8A-4147-A177-3AD203B41FA5}">
                      <a16:colId xmlns:a16="http://schemas.microsoft.com/office/drawing/2014/main" val="3515559220"/>
                    </a:ext>
                  </a:extLst>
                </a:gridCol>
                <a:gridCol w="1927297">
                  <a:extLst>
                    <a:ext uri="{9D8B030D-6E8A-4147-A177-3AD203B41FA5}">
                      <a16:colId xmlns:a16="http://schemas.microsoft.com/office/drawing/2014/main" val="1747474899"/>
                    </a:ext>
                  </a:extLst>
                </a:gridCol>
                <a:gridCol w="2177145">
                  <a:extLst>
                    <a:ext uri="{9D8B030D-6E8A-4147-A177-3AD203B41FA5}">
                      <a16:colId xmlns:a16="http://schemas.microsoft.com/office/drawing/2014/main" val="1269207155"/>
                    </a:ext>
                  </a:extLst>
                </a:gridCol>
                <a:gridCol w="1695635">
                  <a:extLst>
                    <a:ext uri="{9D8B030D-6E8A-4147-A177-3AD203B41FA5}">
                      <a16:colId xmlns:a16="http://schemas.microsoft.com/office/drawing/2014/main" val="2913341742"/>
                    </a:ext>
                  </a:extLst>
                </a:gridCol>
              </a:tblGrid>
              <a:tr h="332003">
                <a:tc>
                  <a:txBody>
                    <a:bodyPr/>
                    <a:lstStyle/>
                    <a:p>
                      <a:r>
                        <a:rPr lang="de-DE" sz="1200" dirty="0">
                          <a:solidFill>
                            <a:schemeClr val="tx1"/>
                          </a:solidFill>
                        </a:rPr>
                        <a:t>Dauer/Phase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1200" dirty="0">
                          <a:solidFill>
                            <a:schemeClr val="tx1"/>
                          </a:solidFill>
                        </a:rPr>
                        <a:t>Lernziel &amp; Methode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1200" dirty="0">
                          <a:solidFill>
                            <a:schemeClr val="tx1"/>
                          </a:solidFill>
                        </a:rPr>
                        <a:t>Schüler*</a:t>
                      </a:r>
                      <a:r>
                        <a:rPr lang="de-DE" sz="1200" dirty="0" err="1">
                          <a:solidFill>
                            <a:schemeClr val="tx1"/>
                          </a:solidFill>
                        </a:rPr>
                        <a:t>innenaktivität</a:t>
                      </a:r>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1200" dirty="0">
                          <a:solidFill>
                            <a:schemeClr val="tx1"/>
                          </a:solidFill>
                        </a:rPr>
                        <a:t>Referent*</a:t>
                      </a:r>
                      <a:r>
                        <a:rPr lang="de-DE" sz="1200" dirty="0" err="1">
                          <a:solidFill>
                            <a:schemeClr val="tx1"/>
                          </a:solidFill>
                        </a:rPr>
                        <a:t>innenaktivität</a:t>
                      </a:r>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1200" dirty="0">
                          <a:solidFill>
                            <a:schemeClr val="tx1"/>
                          </a:solidFill>
                        </a:rPr>
                        <a:t>Vorbereitung/Material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12677005"/>
                  </a:ext>
                </a:extLst>
              </a:tr>
              <a:tr h="825623">
                <a:tc>
                  <a:txBody>
                    <a:bodyPr/>
                    <a:lstStyle/>
                    <a:p>
                      <a:r>
                        <a:rPr lang="de-DE" sz="1200" dirty="0">
                          <a:solidFill>
                            <a:schemeClr val="tx1"/>
                          </a:solidFill>
                        </a:rPr>
                        <a:t>Ankunft</a:t>
                      </a:r>
                    </a:p>
                    <a:p>
                      <a:endParaRPr lang="de-DE" sz="1200" dirty="0">
                        <a:solidFill>
                          <a:schemeClr val="tx1"/>
                        </a:solidFill>
                      </a:endParaRPr>
                    </a:p>
                    <a:p>
                      <a:endParaRPr lang="de-DE" sz="1200" dirty="0">
                        <a:solidFill>
                          <a:schemeClr val="tx1"/>
                        </a:solidFill>
                      </a:endParaRPr>
                    </a:p>
                    <a:p>
                      <a:r>
                        <a:rPr lang="de-DE" sz="1200" dirty="0">
                          <a:solidFill>
                            <a:schemeClr val="tx1"/>
                          </a:solidFill>
                        </a:rPr>
                        <a:t>5 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Ankommen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Namen werden auf Kreppband geschrieben.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kern="1200" dirty="0">
                          <a:solidFill>
                            <a:schemeClr val="dk1"/>
                          </a:solidFill>
                          <a:effectLst/>
                          <a:latin typeface="+mn-lt"/>
                          <a:ea typeface="+mn-ea"/>
                          <a:cs typeface="+mn-cs"/>
                        </a:rPr>
                        <a:t>Die Referent*innen begrüßen die Schüler*innen. Sie fordern sie auf, ihren Namen auf Kreppband zu schreiben.</a:t>
                      </a:r>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dk1"/>
                          </a:solidFill>
                          <a:effectLst/>
                          <a:latin typeface="+mn-lt"/>
                          <a:ea typeface="+mn-ea"/>
                          <a:cs typeface="+mn-cs"/>
                        </a:rPr>
                        <a:t>Kreppband, Stifte, Stuhlkreis.</a:t>
                      </a:r>
                    </a:p>
                    <a:p>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extLst>
                  <a:ext uri="{0D108BD9-81ED-4DB2-BD59-A6C34878D82A}">
                    <a16:rowId xmlns:a16="http://schemas.microsoft.com/office/drawing/2014/main" val="3423739715"/>
                  </a:ext>
                </a:extLst>
              </a:tr>
              <a:tr h="1039393">
                <a:tc>
                  <a:txBody>
                    <a:bodyPr/>
                    <a:lstStyle/>
                    <a:p>
                      <a:r>
                        <a:rPr lang="de-DE" sz="1200" dirty="0">
                          <a:solidFill>
                            <a:schemeClr val="tx1"/>
                          </a:solidFill>
                        </a:rPr>
                        <a:t>Einstieg</a:t>
                      </a: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r>
                        <a:rPr lang="de-DE" sz="1200" dirty="0">
                          <a:solidFill>
                            <a:schemeClr val="tx1"/>
                          </a:solidFill>
                        </a:rPr>
                        <a:t>10 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50000"/>
                      </a:schemeClr>
                    </a:solidFill>
                  </a:tcPr>
                </a:tc>
                <a:tc>
                  <a:txBody>
                    <a:bodyPr/>
                    <a:lstStyle/>
                    <a:p>
                      <a:r>
                        <a:rPr lang="de-DE" sz="1200" dirty="0">
                          <a:solidFill>
                            <a:schemeClr val="tx1"/>
                          </a:solidFill>
                        </a:rPr>
                        <a:t>Kennenlernen/ Foto auswählen</a:t>
                      </a:r>
                    </a:p>
                    <a:p>
                      <a:r>
                        <a:rPr lang="de-DE" sz="1200" dirty="0">
                          <a:solidFill>
                            <a:schemeClr val="tx1"/>
                          </a:solidFill>
                        </a:rPr>
                        <a:t>Fragen:</a:t>
                      </a:r>
                    </a:p>
                    <a:p>
                      <a:pPr marL="342900" indent="-342900">
                        <a:buAutoNum type="arabicPeriod"/>
                      </a:pPr>
                      <a:r>
                        <a:rPr lang="de-DE" sz="1200" dirty="0">
                          <a:solidFill>
                            <a:schemeClr val="tx1"/>
                          </a:solidFill>
                        </a:rPr>
                        <a:t>Wie heißt du?</a:t>
                      </a:r>
                    </a:p>
                    <a:p>
                      <a:pPr marL="342900" indent="-342900">
                        <a:buAutoNum type="arabicPeriod"/>
                      </a:pPr>
                      <a:r>
                        <a:rPr lang="de-DE" sz="1200" dirty="0">
                          <a:solidFill>
                            <a:schemeClr val="tx1"/>
                          </a:solidFill>
                        </a:rPr>
                        <a:t>Wieso hast du dir dieses Bild ausgesucht?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50000"/>
                      </a:schemeClr>
                    </a:solidFill>
                  </a:tcPr>
                </a:tc>
                <a:tc>
                  <a:txBody>
                    <a:bodyPr/>
                    <a:lstStyle/>
                    <a:p>
                      <a:r>
                        <a:rPr lang="de-DE" sz="1200" dirty="0">
                          <a:solidFill>
                            <a:schemeClr val="tx1"/>
                          </a:solidFill>
                        </a:rPr>
                        <a:t>Die Schüler*innen suchen sich ein Bild aus, setzen sich wieder und stellen sich kurz vor und beantworten die Fragen.</a:t>
                      </a:r>
                    </a:p>
                    <a:p>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50000"/>
                      </a:schemeClr>
                    </a:solidFill>
                  </a:tcPr>
                </a:tc>
                <a:tc>
                  <a:txBody>
                    <a:bodyPr/>
                    <a:lstStyle/>
                    <a:p>
                      <a:r>
                        <a:rPr lang="de-DE" sz="1200" dirty="0">
                          <a:solidFill>
                            <a:schemeClr val="tx1"/>
                          </a:solidFill>
                        </a:rPr>
                        <a:t>Die Referent*innen vermitteln, dass es jetzt eine kurze Vorstellungsrunde gibt, in der zwei Fragen beantwortet werden sollen.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50000"/>
                      </a:schemeClr>
                    </a:solidFill>
                  </a:tcPr>
                </a:tc>
                <a:tc>
                  <a:txBody>
                    <a:bodyPr/>
                    <a:lstStyle/>
                    <a:p>
                      <a:r>
                        <a:rPr lang="de-DE" sz="1200" dirty="0">
                          <a:solidFill>
                            <a:schemeClr val="tx1"/>
                          </a:solidFill>
                        </a:rPr>
                        <a:t>Bilder mit Bezug zum Thema, Wäscheleine, Wäscheklammern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50000"/>
                      </a:schemeClr>
                    </a:solidFill>
                  </a:tcPr>
                </a:tc>
                <a:extLst>
                  <a:ext uri="{0D108BD9-81ED-4DB2-BD59-A6C34878D82A}">
                    <a16:rowId xmlns:a16="http://schemas.microsoft.com/office/drawing/2014/main" val="1168000371"/>
                  </a:ext>
                </a:extLst>
              </a:tr>
              <a:tr h="1039393">
                <a:tc>
                  <a:txBody>
                    <a:bodyPr/>
                    <a:lstStyle/>
                    <a:p>
                      <a:r>
                        <a:rPr lang="de-DE" sz="1200" dirty="0">
                          <a:solidFill>
                            <a:schemeClr val="tx1"/>
                          </a:solidFill>
                        </a:rPr>
                        <a:t>Einstieg</a:t>
                      </a: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r>
                        <a:rPr lang="de-DE" sz="1200" dirty="0">
                          <a:solidFill>
                            <a:schemeClr val="tx1"/>
                          </a:solidFill>
                        </a:rPr>
                        <a:t>5 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Kennenlernen/</a:t>
                      </a:r>
                    </a:p>
                    <a:p>
                      <a:r>
                        <a:rPr lang="de-DE" sz="1200" dirty="0">
                          <a:solidFill>
                            <a:schemeClr val="tx1"/>
                          </a:solidFill>
                        </a:rPr>
                        <a:t>Workshopablauf und –regeln werden verinnerlichen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Die Schüler*innen hören zu und stellen ggf. Fragen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Die Referent*innen stellen sich kurz vor und erklären den Ablauf und die Regeln des Workshops.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Vorbereitete Flipcharts</a:t>
                      </a:r>
                    </a:p>
                    <a:p>
                      <a:pPr marL="342900" indent="-342900">
                        <a:buFont typeface="+mj-lt"/>
                        <a:buAutoNum type="arabicPeriod"/>
                      </a:pPr>
                      <a:r>
                        <a:rPr lang="de-DE" sz="1200" dirty="0">
                          <a:solidFill>
                            <a:schemeClr val="tx1"/>
                          </a:solidFill>
                        </a:rPr>
                        <a:t>Grober Ablauf mit Pausen</a:t>
                      </a:r>
                    </a:p>
                    <a:p>
                      <a:pPr marL="342900" indent="-342900">
                        <a:buFont typeface="+mj-lt"/>
                        <a:buAutoNum type="arabicPeriod"/>
                      </a:pPr>
                      <a:r>
                        <a:rPr lang="de-DE" sz="1200" dirty="0">
                          <a:solidFill>
                            <a:schemeClr val="tx1"/>
                          </a:solidFill>
                        </a:rPr>
                        <a:t>Regeln für Kommunikation und Verhalten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extLst>
                  <a:ext uri="{0D108BD9-81ED-4DB2-BD59-A6C34878D82A}">
                    <a16:rowId xmlns:a16="http://schemas.microsoft.com/office/drawing/2014/main" val="1282691242"/>
                  </a:ext>
                </a:extLst>
              </a:tr>
              <a:tr h="1039393">
                <a:tc>
                  <a:txBody>
                    <a:bodyPr/>
                    <a:lstStyle/>
                    <a:p>
                      <a:r>
                        <a:rPr lang="de-DE" sz="1200" dirty="0">
                          <a:solidFill>
                            <a:schemeClr val="tx1"/>
                          </a:solidFill>
                        </a:rPr>
                        <a:t>Einstieg</a:t>
                      </a: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r>
                        <a:rPr lang="de-DE" sz="1200" dirty="0">
                          <a:solidFill>
                            <a:schemeClr val="tx1"/>
                          </a:solidFill>
                        </a:rPr>
                        <a:t>10 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Schüler*innen werden thematisch eingestimmt, Teambuilding/ </a:t>
                      </a:r>
                      <a:r>
                        <a:rPr lang="de-DE" sz="1200" b="1" dirty="0">
                          <a:solidFill>
                            <a:schemeClr val="tx1"/>
                          </a:solidFill>
                        </a:rPr>
                        <a:t>Buzzer</a:t>
                      </a:r>
                      <a:r>
                        <a:rPr lang="de-DE" sz="1200" dirty="0">
                          <a:solidFill>
                            <a:schemeClr val="tx1"/>
                          </a:solidFill>
                        </a:rPr>
                        <a:t> </a:t>
                      </a:r>
                      <a:r>
                        <a:rPr lang="de-DE" sz="1200" b="1" dirty="0">
                          <a:solidFill>
                            <a:schemeClr val="tx1"/>
                          </a:solidFill>
                        </a:rPr>
                        <a:t>Quiz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Die Schüler*innen gehen den Gruppen entsprechend an die Tische. Sie beraten sich und versuchen die Quizfragen am schnellsten zu beantworten.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kern="1200" dirty="0">
                          <a:solidFill>
                            <a:schemeClr val="dk1"/>
                          </a:solidFill>
                          <a:effectLst/>
                          <a:latin typeface="+mn-lt"/>
                          <a:ea typeface="+mn-ea"/>
                          <a:cs typeface="+mn-cs"/>
                        </a:rPr>
                        <a:t>Die Referent*innen erklären das Quiz und teilen die Schüler*innen in vier Gruppen. Sie stellen die Quizfragen und notieren die Punkte.</a:t>
                      </a:r>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dk1"/>
                          </a:solidFill>
                          <a:effectLst/>
                          <a:latin typeface="+mn-lt"/>
                          <a:ea typeface="+mn-ea"/>
                          <a:cs typeface="+mn-cs"/>
                        </a:rPr>
                        <a:t>Tische mit Buzzern für die vier Gruppen.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extLst>
                  <a:ext uri="{0D108BD9-81ED-4DB2-BD59-A6C34878D82A}">
                    <a16:rowId xmlns:a16="http://schemas.microsoft.com/office/drawing/2014/main" val="3610267942"/>
                  </a:ext>
                </a:extLst>
              </a:tr>
            </a:tbl>
          </a:graphicData>
        </a:graphic>
      </p:graphicFrame>
      <p:sp>
        <p:nvSpPr>
          <p:cNvPr id="2" name="Foliennummernplatzhalter 1">
            <a:extLst>
              <a:ext uri="{FF2B5EF4-FFF2-40B4-BE49-F238E27FC236}">
                <a16:creationId xmlns:a16="http://schemas.microsoft.com/office/drawing/2014/main" id="{6E653485-FBB4-4560-AC5C-DF9C2249B410}"/>
              </a:ext>
            </a:extLst>
          </p:cNvPr>
          <p:cNvSpPr>
            <a:spLocks noGrp="1"/>
          </p:cNvSpPr>
          <p:nvPr>
            <p:ph type="sldNum" sz="quarter" idx="12"/>
          </p:nvPr>
        </p:nvSpPr>
        <p:spPr/>
        <p:txBody>
          <a:bodyPr/>
          <a:lstStyle/>
          <a:p>
            <a:fld id="{462CA909-9A41-4AE9-916C-B71EFA31B5C8}" type="slidenum">
              <a:rPr lang="en-US" smtClean="0"/>
              <a:t>24</a:t>
            </a:fld>
            <a:endParaRPr lang="en-US"/>
          </a:p>
        </p:txBody>
      </p:sp>
    </p:spTree>
    <p:extLst>
      <p:ext uri="{BB962C8B-B14F-4D97-AF65-F5344CB8AC3E}">
        <p14:creationId xmlns:p14="http://schemas.microsoft.com/office/powerpoint/2010/main" val="704255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8D1EF94-263B-402D-A426-8F1F504E866E}"/>
              </a:ext>
            </a:extLst>
          </p:cNvPr>
          <p:cNvSpPr>
            <a:spLocks noGrp="1"/>
          </p:cNvSpPr>
          <p:nvPr>
            <p:ph type="title"/>
          </p:nvPr>
        </p:nvSpPr>
        <p:spPr>
          <a:xfrm>
            <a:off x="1009650" y="329617"/>
            <a:ext cx="7886700" cy="620295"/>
          </a:xfrm>
        </p:spPr>
        <p:txBody>
          <a:bodyPr>
            <a:normAutofit/>
          </a:bodyPr>
          <a:lstStyle/>
          <a:p>
            <a:r>
              <a:rPr lang="de-DE" sz="2400" dirty="0"/>
              <a:t>4.2 Sek II – Workshopkonzept 180 Minuten</a:t>
            </a:r>
          </a:p>
        </p:txBody>
      </p:sp>
      <p:graphicFrame>
        <p:nvGraphicFramePr>
          <p:cNvPr id="5" name="Tabelle 5">
            <a:extLst>
              <a:ext uri="{FF2B5EF4-FFF2-40B4-BE49-F238E27FC236}">
                <a16:creationId xmlns:a16="http://schemas.microsoft.com/office/drawing/2014/main" id="{F6CC8157-590F-4D03-85BB-83672E765F36}"/>
              </a:ext>
            </a:extLst>
          </p:cNvPr>
          <p:cNvGraphicFramePr>
            <a:graphicFrameLocks noGrp="1"/>
          </p:cNvGraphicFramePr>
          <p:nvPr>
            <p:ph idx="1"/>
            <p:extLst>
              <p:ext uri="{D42A27DB-BD31-4B8C-83A1-F6EECF244321}">
                <p14:modId xmlns:p14="http://schemas.microsoft.com/office/powerpoint/2010/main" val="3853403575"/>
              </p:ext>
            </p:extLst>
          </p:nvPr>
        </p:nvGraphicFramePr>
        <p:xfrm>
          <a:off x="602942" y="1052914"/>
          <a:ext cx="8700116" cy="4724674"/>
        </p:xfrm>
        <a:graphic>
          <a:graphicData uri="http://schemas.openxmlformats.org/drawingml/2006/table">
            <a:tbl>
              <a:tblPr firstRow="1" bandRow="1">
                <a:tableStyleId>{91EBBBCC-DAD2-459C-BE2E-F6DE35CF9A28}</a:tableStyleId>
              </a:tblPr>
              <a:tblGrid>
                <a:gridCol w="1181835">
                  <a:extLst>
                    <a:ext uri="{9D8B030D-6E8A-4147-A177-3AD203B41FA5}">
                      <a16:colId xmlns:a16="http://schemas.microsoft.com/office/drawing/2014/main" val="620124980"/>
                    </a:ext>
                  </a:extLst>
                </a:gridCol>
                <a:gridCol w="1718204">
                  <a:extLst>
                    <a:ext uri="{9D8B030D-6E8A-4147-A177-3AD203B41FA5}">
                      <a16:colId xmlns:a16="http://schemas.microsoft.com/office/drawing/2014/main" val="3515559220"/>
                    </a:ext>
                  </a:extLst>
                </a:gridCol>
                <a:gridCol w="1927297">
                  <a:extLst>
                    <a:ext uri="{9D8B030D-6E8A-4147-A177-3AD203B41FA5}">
                      <a16:colId xmlns:a16="http://schemas.microsoft.com/office/drawing/2014/main" val="1747474899"/>
                    </a:ext>
                  </a:extLst>
                </a:gridCol>
                <a:gridCol w="2177145">
                  <a:extLst>
                    <a:ext uri="{9D8B030D-6E8A-4147-A177-3AD203B41FA5}">
                      <a16:colId xmlns:a16="http://schemas.microsoft.com/office/drawing/2014/main" val="1269207155"/>
                    </a:ext>
                  </a:extLst>
                </a:gridCol>
                <a:gridCol w="1695635">
                  <a:extLst>
                    <a:ext uri="{9D8B030D-6E8A-4147-A177-3AD203B41FA5}">
                      <a16:colId xmlns:a16="http://schemas.microsoft.com/office/drawing/2014/main" val="2913341742"/>
                    </a:ext>
                  </a:extLst>
                </a:gridCol>
              </a:tblGrid>
              <a:tr h="332003">
                <a:tc>
                  <a:txBody>
                    <a:bodyPr/>
                    <a:lstStyle/>
                    <a:p>
                      <a:r>
                        <a:rPr lang="de-DE" sz="1200" dirty="0">
                          <a:solidFill>
                            <a:schemeClr val="tx1"/>
                          </a:solidFill>
                        </a:rPr>
                        <a:t>Dauer/Phase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1200" dirty="0">
                          <a:solidFill>
                            <a:schemeClr val="tx1"/>
                          </a:solidFill>
                        </a:rPr>
                        <a:t>Lernziel &amp; Methode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1200" dirty="0">
                          <a:solidFill>
                            <a:schemeClr val="tx1"/>
                          </a:solidFill>
                        </a:rPr>
                        <a:t>Schüler*</a:t>
                      </a:r>
                      <a:r>
                        <a:rPr lang="de-DE" sz="1200" dirty="0" err="1">
                          <a:solidFill>
                            <a:schemeClr val="tx1"/>
                          </a:solidFill>
                        </a:rPr>
                        <a:t>innenaktivität</a:t>
                      </a:r>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1200" dirty="0">
                          <a:solidFill>
                            <a:schemeClr val="tx1"/>
                          </a:solidFill>
                        </a:rPr>
                        <a:t>Referent*</a:t>
                      </a:r>
                      <a:r>
                        <a:rPr lang="de-DE" sz="1200" dirty="0" err="1">
                          <a:solidFill>
                            <a:schemeClr val="tx1"/>
                          </a:solidFill>
                        </a:rPr>
                        <a:t>innenaktivität</a:t>
                      </a:r>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1200" dirty="0">
                          <a:solidFill>
                            <a:schemeClr val="tx1"/>
                          </a:solidFill>
                        </a:rPr>
                        <a:t>Vorbereitung/Material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12677005"/>
                  </a:ext>
                </a:extLst>
              </a:tr>
              <a:tr h="1039393">
                <a:tc>
                  <a:txBody>
                    <a:bodyPr/>
                    <a:lstStyle/>
                    <a:p>
                      <a:r>
                        <a:rPr lang="de-DE" sz="1200" dirty="0">
                          <a:solidFill>
                            <a:schemeClr val="tx1"/>
                          </a:solidFill>
                        </a:rPr>
                        <a:t>Einstieg</a:t>
                      </a: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r>
                        <a:rPr lang="de-DE" sz="1200" dirty="0">
                          <a:solidFill>
                            <a:schemeClr val="tx1"/>
                          </a:solidFill>
                        </a:rPr>
                        <a:t>15 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50000"/>
                      </a:schemeClr>
                    </a:solidFill>
                  </a:tcPr>
                </a:tc>
                <a:tc>
                  <a:txBody>
                    <a:bodyPr/>
                    <a:lstStyle/>
                    <a:p>
                      <a:r>
                        <a:rPr lang="de-DE" sz="1200" dirty="0">
                          <a:solidFill>
                            <a:schemeClr val="tx1"/>
                          </a:solidFill>
                        </a:rPr>
                        <a:t>Schüler*innen werden inhaltlich auf den Dokumentarfilm vorbereitet/ </a:t>
                      </a:r>
                      <a:r>
                        <a:rPr lang="de-DE" sz="1200" b="1" dirty="0">
                          <a:solidFill>
                            <a:schemeClr val="tx1"/>
                          </a:solidFill>
                        </a:rPr>
                        <a:t>Impulsvortrag</a:t>
                      </a:r>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50000"/>
                      </a:schemeClr>
                    </a:solidFill>
                  </a:tcPr>
                </a:tc>
                <a:tc>
                  <a:txBody>
                    <a:bodyPr/>
                    <a:lstStyle/>
                    <a:p>
                      <a:r>
                        <a:rPr lang="de-DE" sz="1200" dirty="0">
                          <a:solidFill>
                            <a:schemeClr val="tx1"/>
                          </a:solidFill>
                        </a:rPr>
                        <a:t>Die Schüler*innen hören zu und können Rückfragen stellen.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50000"/>
                      </a:schemeClr>
                    </a:solidFill>
                  </a:tcPr>
                </a:tc>
                <a:tc>
                  <a:txBody>
                    <a:bodyPr/>
                    <a:lstStyle/>
                    <a:p>
                      <a:r>
                        <a:rPr lang="de-DE" sz="1200" dirty="0">
                          <a:solidFill>
                            <a:schemeClr val="tx1"/>
                          </a:solidFill>
                        </a:rPr>
                        <a:t>Die Referent*innen vermitteln die wichtigsten Informationen zu</a:t>
                      </a:r>
                    </a:p>
                    <a:p>
                      <a:pPr marL="171450" indent="-171450">
                        <a:buFontTx/>
                        <a:buChar char="-"/>
                      </a:pPr>
                      <a:r>
                        <a:rPr lang="de-DE" sz="1200" dirty="0">
                          <a:solidFill>
                            <a:schemeClr val="tx1"/>
                          </a:solidFill>
                        </a:rPr>
                        <a:t>Indonesien</a:t>
                      </a:r>
                    </a:p>
                    <a:p>
                      <a:pPr marL="171450" indent="-171450">
                        <a:buFontTx/>
                        <a:buChar char="-"/>
                      </a:pPr>
                      <a:r>
                        <a:rPr lang="de-DE" sz="1200" dirty="0">
                          <a:solidFill>
                            <a:schemeClr val="tx1"/>
                          </a:solidFill>
                        </a:rPr>
                        <a:t>Palmöl </a:t>
                      </a:r>
                    </a:p>
                    <a:p>
                      <a:pPr marL="171450" indent="-171450">
                        <a:buFontTx/>
                        <a:buChar char="-"/>
                      </a:pPr>
                      <a:r>
                        <a:rPr lang="de-DE" sz="1200" dirty="0">
                          <a:solidFill>
                            <a:schemeClr val="tx1"/>
                          </a:solidFill>
                        </a:rPr>
                        <a:t>Biokraftstoffe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50000"/>
                      </a:schemeClr>
                    </a:solidFill>
                  </a:tcPr>
                </a:tc>
                <a:tc>
                  <a:txBody>
                    <a:bodyPr/>
                    <a:lstStyle/>
                    <a:p>
                      <a:r>
                        <a:rPr lang="de-DE" sz="1200" dirty="0">
                          <a:solidFill>
                            <a:schemeClr val="tx1"/>
                          </a:solidFill>
                        </a:rPr>
                        <a:t>Vorbereite Flipcharts und Anschauungsobjekte </a:t>
                      </a:r>
                    </a:p>
                    <a:p>
                      <a:endParaRPr lang="de-DE" sz="1200" dirty="0">
                        <a:solidFill>
                          <a:schemeClr val="tx1"/>
                        </a:solidFill>
                      </a:endParaRPr>
                    </a:p>
                    <a:p>
                      <a:r>
                        <a:rPr lang="de-DE" sz="1200" dirty="0">
                          <a:solidFill>
                            <a:schemeClr val="tx1"/>
                          </a:solidFill>
                        </a:rPr>
                        <a:t>Moderationskarten, Stifte.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50000"/>
                      </a:schemeClr>
                    </a:solidFill>
                  </a:tcPr>
                </a:tc>
                <a:extLst>
                  <a:ext uri="{0D108BD9-81ED-4DB2-BD59-A6C34878D82A}">
                    <a16:rowId xmlns:a16="http://schemas.microsoft.com/office/drawing/2014/main" val="1168000371"/>
                  </a:ext>
                </a:extLst>
              </a:tr>
              <a:tr h="460751">
                <a:tc>
                  <a:txBody>
                    <a:bodyPr/>
                    <a:lstStyle/>
                    <a:p>
                      <a:r>
                        <a:rPr lang="de-DE" sz="1200" dirty="0">
                          <a:solidFill>
                            <a:schemeClr val="tx1"/>
                          </a:solidFill>
                        </a:rPr>
                        <a:t>Pause</a:t>
                      </a:r>
                    </a:p>
                    <a:p>
                      <a:r>
                        <a:rPr lang="de-DE" sz="1200" dirty="0">
                          <a:solidFill>
                            <a:schemeClr val="tx1"/>
                          </a:solidFill>
                        </a:rPr>
                        <a:t>10 Minuten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r>
                        <a:rPr lang="de-DE" sz="1200" dirty="0">
                          <a:solidFill>
                            <a:schemeClr val="tx1"/>
                          </a:solidFill>
                        </a:rPr>
                        <a:t>Palmölfreie Kekse und Schokolade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extLst>
                  <a:ext uri="{0D108BD9-81ED-4DB2-BD59-A6C34878D82A}">
                    <a16:rowId xmlns:a16="http://schemas.microsoft.com/office/drawing/2014/main" val="2932723107"/>
                  </a:ext>
                </a:extLst>
              </a:tr>
              <a:tr h="1039393">
                <a:tc>
                  <a:txBody>
                    <a:bodyPr/>
                    <a:lstStyle/>
                    <a:p>
                      <a:r>
                        <a:rPr lang="de-DE" sz="1200" dirty="0">
                          <a:solidFill>
                            <a:schemeClr val="tx1"/>
                          </a:solidFill>
                        </a:rPr>
                        <a:t>Einstieg</a:t>
                      </a: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r>
                        <a:rPr lang="de-DE" sz="1200" dirty="0">
                          <a:solidFill>
                            <a:schemeClr val="tx1"/>
                          </a:solidFill>
                        </a:rPr>
                        <a:t>8 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Offene Fragen werden festgehalten Informationen zum Dokumentarfilm sind gegenwärtig/ </a:t>
                      </a:r>
                      <a:r>
                        <a:rPr lang="de-DE" sz="1200" b="1" dirty="0">
                          <a:solidFill>
                            <a:schemeClr val="tx1"/>
                          </a:solidFill>
                        </a:rPr>
                        <a:t>Visualisierung</a:t>
                      </a:r>
                      <a:r>
                        <a:rPr lang="de-DE" sz="1200" dirty="0">
                          <a:solidFill>
                            <a:schemeClr val="tx1"/>
                          </a:solidFill>
                        </a:rPr>
                        <a:t> auf Moderationskarten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Die Schüler*innen haben die Gelegenheit Fragen zu stellen.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Die Referent*innen schreiben die Fragen/Punkte auf Moderationskarten und geben Informationen zum Dokumentarfilm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Vorbereitete Flipcharts.</a:t>
                      </a:r>
                    </a:p>
                    <a:p>
                      <a:endParaRPr lang="de-DE" sz="1200" dirty="0">
                        <a:solidFill>
                          <a:schemeClr val="tx1"/>
                        </a:solidFill>
                      </a:endParaRPr>
                    </a:p>
                    <a:p>
                      <a:r>
                        <a:rPr lang="de-DE" sz="1200" dirty="0">
                          <a:solidFill>
                            <a:schemeClr val="tx1"/>
                          </a:solidFill>
                        </a:rPr>
                        <a:t>Moderationskarten, Stifte.</a:t>
                      </a:r>
                    </a:p>
                    <a:p>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extLst>
                  <a:ext uri="{0D108BD9-81ED-4DB2-BD59-A6C34878D82A}">
                    <a16:rowId xmlns:a16="http://schemas.microsoft.com/office/drawing/2014/main" val="1282691242"/>
                  </a:ext>
                </a:extLst>
              </a:tr>
              <a:tr h="1039393">
                <a:tc>
                  <a:txBody>
                    <a:bodyPr/>
                    <a:lstStyle/>
                    <a:p>
                      <a:r>
                        <a:rPr lang="de-DE" sz="1200" dirty="0">
                          <a:solidFill>
                            <a:schemeClr val="tx1"/>
                          </a:solidFill>
                        </a:rPr>
                        <a:t>Arbeitsphase</a:t>
                      </a: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r>
                        <a:rPr lang="de-DE" sz="1200" dirty="0">
                          <a:solidFill>
                            <a:schemeClr val="tx1"/>
                          </a:solidFill>
                        </a:rPr>
                        <a:t>32 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Den Schüler*innen wird die Situation in Indonesien und die Problematik des Palmölanbaus bewusst/</a:t>
                      </a:r>
                    </a:p>
                    <a:p>
                      <a:r>
                        <a:rPr lang="de-DE" sz="1200" b="1" dirty="0">
                          <a:solidFill>
                            <a:schemeClr val="tx1"/>
                          </a:solidFill>
                        </a:rPr>
                        <a:t>Filmvorführung von „</a:t>
                      </a:r>
                      <a:r>
                        <a:rPr lang="de-DE" sz="1200" b="1" dirty="0" err="1">
                          <a:solidFill>
                            <a:schemeClr val="tx1"/>
                          </a:solidFill>
                        </a:rPr>
                        <a:t>Asimetris</a:t>
                      </a:r>
                      <a:r>
                        <a:rPr lang="de-DE" sz="1200" b="1"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chemeClr val="tx1"/>
                          </a:solidFill>
                        </a:rPr>
                        <a:t>Die Schüler*innen hören zu und können Rückfragen stellen.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kern="1200" dirty="0">
                          <a:solidFill>
                            <a:schemeClr val="dk1"/>
                          </a:solidFill>
                          <a:effectLst/>
                          <a:latin typeface="+mn-lt"/>
                          <a:ea typeface="+mn-ea"/>
                          <a:cs typeface="+mn-cs"/>
                        </a:rPr>
                        <a:t>Die Referent*innen begrüßen die Schüler*innen nach der Pause. Sie erklären die Methode und beantworten Rückfragen.</a:t>
                      </a:r>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Vorbereitete Flipcharts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extLst>
                  <a:ext uri="{0D108BD9-81ED-4DB2-BD59-A6C34878D82A}">
                    <a16:rowId xmlns:a16="http://schemas.microsoft.com/office/drawing/2014/main" val="2259044795"/>
                  </a:ext>
                </a:extLst>
              </a:tr>
            </a:tbl>
          </a:graphicData>
        </a:graphic>
      </p:graphicFrame>
      <p:sp>
        <p:nvSpPr>
          <p:cNvPr id="2" name="Foliennummernplatzhalter 1">
            <a:extLst>
              <a:ext uri="{FF2B5EF4-FFF2-40B4-BE49-F238E27FC236}">
                <a16:creationId xmlns:a16="http://schemas.microsoft.com/office/drawing/2014/main" id="{6E653485-FBB4-4560-AC5C-DF9C2249B410}"/>
              </a:ext>
            </a:extLst>
          </p:cNvPr>
          <p:cNvSpPr>
            <a:spLocks noGrp="1"/>
          </p:cNvSpPr>
          <p:nvPr>
            <p:ph type="sldNum" sz="quarter" idx="12"/>
          </p:nvPr>
        </p:nvSpPr>
        <p:spPr/>
        <p:txBody>
          <a:bodyPr/>
          <a:lstStyle/>
          <a:p>
            <a:fld id="{462CA909-9A41-4AE9-916C-B71EFA31B5C8}" type="slidenum">
              <a:rPr lang="en-US" smtClean="0"/>
              <a:t>25</a:t>
            </a:fld>
            <a:endParaRPr lang="en-US"/>
          </a:p>
        </p:txBody>
      </p:sp>
    </p:spTree>
    <p:extLst>
      <p:ext uri="{BB962C8B-B14F-4D97-AF65-F5344CB8AC3E}">
        <p14:creationId xmlns:p14="http://schemas.microsoft.com/office/powerpoint/2010/main" val="7053073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8D1EF94-263B-402D-A426-8F1F504E866E}"/>
              </a:ext>
            </a:extLst>
          </p:cNvPr>
          <p:cNvSpPr>
            <a:spLocks noGrp="1"/>
          </p:cNvSpPr>
          <p:nvPr>
            <p:ph type="title"/>
          </p:nvPr>
        </p:nvSpPr>
        <p:spPr>
          <a:xfrm>
            <a:off x="1009650" y="329617"/>
            <a:ext cx="7886700" cy="620295"/>
          </a:xfrm>
        </p:spPr>
        <p:txBody>
          <a:bodyPr>
            <a:normAutofit/>
          </a:bodyPr>
          <a:lstStyle/>
          <a:p>
            <a:r>
              <a:rPr lang="de-DE" sz="2400" dirty="0"/>
              <a:t>4.2 Sek II – Workshopkonzept 180 Minuten</a:t>
            </a:r>
          </a:p>
        </p:txBody>
      </p:sp>
      <p:graphicFrame>
        <p:nvGraphicFramePr>
          <p:cNvPr id="5" name="Tabelle 5">
            <a:extLst>
              <a:ext uri="{FF2B5EF4-FFF2-40B4-BE49-F238E27FC236}">
                <a16:creationId xmlns:a16="http://schemas.microsoft.com/office/drawing/2014/main" id="{F6CC8157-590F-4D03-85BB-83672E765F36}"/>
              </a:ext>
            </a:extLst>
          </p:cNvPr>
          <p:cNvGraphicFramePr>
            <a:graphicFrameLocks noGrp="1"/>
          </p:cNvGraphicFramePr>
          <p:nvPr>
            <p:ph idx="1"/>
            <p:extLst>
              <p:ext uri="{D42A27DB-BD31-4B8C-83A1-F6EECF244321}">
                <p14:modId xmlns:p14="http://schemas.microsoft.com/office/powerpoint/2010/main" val="3757969647"/>
              </p:ext>
            </p:extLst>
          </p:nvPr>
        </p:nvGraphicFramePr>
        <p:xfrm>
          <a:off x="602942" y="1068155"/>
          <a:ext cx="8700116" cy="5248825"/>
        </p:xfrm>
        <a:graphic>
          <a:graphicData uri="http://schemas.openxmlformats.org/drawingml/2006/table">
            <a:tbl>
              <a:tblPr firstRow="1" bandRow="1">
                <a:tableStyleId>{91EBBBCC-DAD2-459C-BE2E-F6DE35CF9A28}</a:tableStyleId>
              </a:tblPr>
              <a:tblGrid>
                <a:gridCol w="1181835">
                  <a:extLst>
                    <a:ext uri="{9D8B030D-6E8A-4147-A177-3AD203B41FA5}">
                      <a16:colId xmlns:a16="http://schemas.microsoft.com/office/drawing/2014/main" val="620124980"/>
                    </a:ext>
                  </a:extLst>
                </a:gridCol>
                <a:gridCol w="1718204">
                  <a:extLst>
                    <a:ext uri="{9D8B030D-6E8A-4147-A177-3AD203B41FA5}">
                      <a16:colId xmlns:a16="http://schemas.microsoft.com/office/drawing/2014/main" val="3515559220"/>
                    </a:ext>
                  </a:extLst>
                </a:gridCol>
                <a:gridCol w="1927297">
                  <a:extLst>
                    <a:ext uri="{9D8B030D-6E8A-4147-A177-3AD203B41FA5}">
                      <a16:colId xmlns:a16="http://schemas.microsoft.com/office/drawing/2014/main" val="1747474899"/>
                    </a:ext>
                  </a:extLst>
                </a:gridCol>
                <a:gridCol w="2168268">
                  <a:extLst>
                    <a:ext uri="{9D8B030D-6E8A-4147-A177-3AD203B41FA5}">
                      <a16:colId xmlns:a16="http://schemas.microsoft.com/office/drawing/2014/main" val="1269207155"/>
                    </a:ext>
                  </a:extLst>
                </a:gridCol>
                <a:gridCol w="1704512">
                  <a:extLst>
                    <a:ext uri="{9D8B030D-6E8A-4147-A177-3AD203B41FA5}">
                      <a16:colId xmlns:a16="http://schemas.microsoft.com/office/drawing/2014/main" val="2913341742"/>
                    </a:ext>
                  </a:extLst>
                </a:gridCol>
              </a:tblGrid>
              <a:tr h="332003">
                <a:tc>
                  <a:txBody>
                    <a:bodyPr/>
                    <a:lstStyle/>
                    <a:p>
                      <a:r>
                        <a:rPr lang="de-DE" sz="1200" dirty="0">
                          <a:solidFill>
                            <a:schemeClr val="tx1"/>
                          </a:solidFill>
                        </a:rPr>
                        <a:t>Dauer/Phase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1200" dirty="0">
                          <a:solidFill>
                            <a:schemeClr val="tx1"/>
                          </a:solidFill>
                        </a:rPr>
                        <a:t>Lernziel &amp; Methode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1200" dirty="0">
                          <a:solidFill>
                            <a:schemeClr val="tx1"/>
                          </a:solidFill>
                        </a:rPr>
                        <a:t>Schüler*</a:t>
                      </a:r>
                      <a:r>
                        <a:rPr lang="de-DE" sz="1200" dirty="0" err="1">
                          <a:solidFill>
                            <a:schemeClr val="tx1"/>
                          </a:solidFill>
                        </a:rPr>
                        <a:t>innenaktivität</a:t>
                      </a:r>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1200" dirty="0">
                          <a:solidFill>
                            <a:schemeClr val="tx1"/>
                          </a:solidFill>
                        </a:rPr>
                        <a:t>Referent*</a:t>
                      </a:r>
                      <a:r>
                        <a:rPr lang="de-DE" sz="1200" dirty="0" err="1">
                          <a:solidFill>
                            <a:schemeClr val="tx1"/>
                          </a:solidFill>
                        </a:rPr>
                        <a:t>innenaktivität</a:t>
                      </a:r>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1200" dirty="0">
                          <a:solidFill>
                            <a:schemeClr val="tx1"/>
                          </a:solidFill>
                        </a:rPr>
                        <a:t>Vorbereitung/Material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12677005"/>
                  </a:ext>
                </a:extLst>
              </a:tr>
              <a:tr h="1039393">
                <a:tc>
                  <a:txBody>
                    <a:bodyPr/>
                    <a:lstStyle/>
                    <a:p>
                      <a:r>
                        <a:rPr lang="de-DE" sz="1200" dirty="0">
                          <a:solidFill>
                            <a:schemeClr val="tx1"/>
                          </a:solidFill>
                        </a:rPr>
                        <a:t>Arbeitsphase</a:t>
                      </a: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r>
                        <a:rPr lang="de-DE" sz="1200" dirty="0">
                          <a:solidFill>
                            <a:schemeClr val="tx1"/>
                          </a:solidFill>
                        </a:rPr>
                        <a:t>5 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50000"/>
                      </a:schemeClr>
                    </a:solidFill>
                  </a:tcPr>
                </a:tc>
                <a:tc>
                  <a:txBody>
                    <a:bodyPr/>
                    <a:lstStyle/>
                    <a:p>
                      <a:r>
                        <a:rPr lang="de-DE" sz="1200" dirty="0">
                          <a:solidFill>
                            <a:schemeClr val="tx1"/>
                          </a:solidFill>
                        </a:rPr>
                        <a:t>Die Schüler*innen teilen mit, was der Film bei ihnen ausgelöst hat. Offene Fragen werden formuliert</a:t>
                      </a:r>
                      <a:endParaRPr lang="de-DE"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50000"/>
                      </a:schemeClr>
                    </a:solidFill>
                  </a:tcPr>
                </a:tc>
                <a:tc>
                  <a:txBody>
                    <a:bodyPr/>
                    <a:lstStyle/>
                    <a:p>
                      <a:r>
                        <a:rPr lang="de-DE" sz="1200" dirty="0">
                          <a:solidFill>
                            <a:schemeClr val="tx1"/>
                          </a:solidFill>
                        </a:rPr>
                        <a:t>Die Schüler*innen können sich mitteilen und offene Fragen werden gestellt.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50000"/>
                      </a:schemeClr>
                    </a:solidFill>
                  </a:tcPr>
                </a:tc>
                <a:tc>
                  <a:txBody>
                    <a:bodyPr/>
                    <a:lstStyle/>
                    <a:p>
                      <a:r>
                        <a:rPr lang="de-DE" sz="1200" dirty="0">
                          <a:solidFill>
                            <a:schemeClr val="tx1"/>
                          </a:solidFill>
                        </a:rPr>
                        <a:t>Die Referent*innen fragen die Schüler*innen wie es ihnen nach dem Film geht und ob sie Fragen haben und notieren diese ggf..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50000"/>
                      </a:schemeClr>
                    </a:solidFill>
                  </a:tcPr>
                </a:tc>
                <a:tc>
                  <a:txBody>
                    <a:bodyPr/>
                    <a:lstStyle/>
                    <a:p>
                      <a:r>
                        <a:rPr lang="de-DE" sz="1200" dirty="0">
                          <a:solidFill>
                            <a:schemeClr val="tx1"/>
                          </a:solidFill>
                        </a:rPr>
                        <a:t>Stifte, Moderationskarten.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50000"/>
                      </a:schemeClr>
                    </a:solidFill>
                  </a:tcPr>
                </a:tc>
                <a:extLst>
                  <a:ext uri="{0D108BD9-81ED-4DB2-BD59-A6C34878D82A}">
                    <a16:rowId xmlns:a16="http://schemas.microsoft.com/office/drawing/2014/main" val="1168000371"/>
                  </a:ext>
                </a:extLst>
              </a:tr>
              <a:tr h="471289">
                <a:tc>
                  <a:txBody>
                    <a:bodyPr/>
                    <a:lstStyle/>
                    <a:p>
                      <a:r>
                        <a:rPr lang="de-DE" sz="1200" dirty="0">
                          <a:solidFill>
                            <a:schemeClr val="tx1"/>
                          </a:solidFill>
                        </a:rPr>
                        <a:t>Pause</a:t>
                      </a:r>
                    </a:p>
                    <a:p>
                      <a:r>
                        <a:rPr lang="de-DE" sz="1200" dirty="0">
                          <a:solidFill>
                            <a:schemeClr val="tx1"/>
                          </a:solidFill>
                        </a:rPr>
                        <a:t>25 Minuten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r>
                        <a:rPr lang="de-DE" sz="1200" dirty="0">
                          <a:solidFill>
                            <a:schemeClr val="tx1"/>
                          </a:solidFill>
                        </a:rPr>
                        <a:t>Palmölfreie Kekse und Schokolade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extLst>
                  <a:ext uri="{0D108BD9-81ED-4DB2-BD59-A6C34878D82A}">
                    <a16:rowId xmlns:a16="http://schemas.microsoft.com/office/drawing/2014/main" val="3677931282"/>
                  </a:ext>
                </a:extLst>
              </a:tr>
              <a:tr h="1039393">
                <a:tc>
                  <a:txBody>
                    <a:bodyPr/>
                    <a:lstStyle/>
                    <a:p>
                      <a:r>
                        <a:rPr lang="de-DE" sz="1200" dirty="0">
                          <a:solidFill>
                            <a:schemeClr val="tx1"/>
                          </a:solidFill>
                        </a:rPr>
                        <a:t>Arbeitsphase</a:t>
                      </a: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r>
                        <a:rPr lang="de-DE" sz="1200" dirty="0">
                          <a:solidFill>
                            <a:schemeClr val="tx1"/>
                          </a:solidFill>
                        </a:rPr>
                        <a:t>10 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Die Schüler*innen verstehen den Arbeitsauftrag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chemeClr val="tx1"/>
                          </a:solidFill>
                        </a:rPr>
                        <a:t>Die Schüler*innen hören zu und können Rückfragen stellen.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kern="1200" dirty="0">
                          <a:solidFill>
                            <a:schemeClr val="dk1"/>
                          </a:solidFill>
                          <a:effectLst/>
                          <a:latin typeface="+mn-lt"/>
                          <a:ea typeface="+mn-ea"/>
                          <a:cs typeface="+mn-cs"/>
                        </a:rPr>
                        <a:t>Die Referent*innen begrüßen die Schüler*innen nach der Pause. Sie klären ggf. offene Fragen zum Film und erklären die Methode und beantworten Rückfragen diesbezüglich.</a:t>
                      </a:r>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Vorbereitete Flipcharts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extLst>
                  <a:ext uri="{0D108BD9-81ED-4DB2-BD59-A6C34878D82A}">
                    <a16:rowId xmlns:a16="http://schemas.microsoft.com/office/drawing/2014/main" val="2242827358"/>
                  </a:ext>
                </a:extLst>
              </a:tr>
              <a:tr h="1039393">
                <a:tc>
                  <a:txBody>
                    <a:bodyPr/>
                    <a:lstStyle/>
                    <a:p>
                      <a:r>
                        <a:rPr lang="de-DE" sz="1200" dirty="0">
                          <a:solidFill>
                            <a:schemeClr val="tx1"/>
                          </a:solidFill>
                        </a:rPr>
                        <a:t>Arbeitsphase</a:t>
                      </a: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r>
                        <a:rPr lang="de-DE" sz="1200" dirty="0">
                          <a:solidFill>
                            <a:schemeClr val="tx1"/>
                          </a:solidFill>
                        </a:rPr>
                        <a:t>35min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Die Schüler*innen tauschen sich zu den Problemen/ Frage-stellungen aus und Lösungsansätze sowie Handlungsoptionen entwickeln/ </a:t>
                      </a:r>
                    </a:p>
                    <a:p>
                      <a:r>
                        <a:rPr lang="de-DE" sz="1200" b="1" dirty="0">
                          <a:solidFill>
                            <a:schemeClr val="tx1"/>
                          </a:solidFill>
                        </a:rPr>
                        <a:t>World Café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In den Gruppe erarbeiten die Schüler*innen gemeinsam Lösungsansätze und Handlungsoptionen. Am ersten Tisch haben die Schüler*innen 15 Minuten Zeit an den übrigen je ca. 7 Minuten.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Die Referent*innen teilen die Schüler*innen in vier Gruppen und weisen ihnen die vorbereiteten Plätze zu. Während die Schüler*innen gemeinsam arbeiten, gehen die Referent*innen von Gruppe zu Gruppe und schauen, ob Unterstützung nötig ist.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Vier vorbereitete Tische mit Packpapier und einer Fragestellung versehen.</a:t>
                      </a:r>
                    </a:p>
                    <a:p>
                      <a:endParaRPr lang="de-DE" sz="1200" dirty="0">
                        <a:solidFill>
                          <a:schemeClr val="tx1"/>
                        </a:solidFill>
                      </a:endParaRPr>
                    </a:p>
                    <a:p>
                      <a:r>
                        <a:rPr lang="de-DE" sz="1200" dirty="0">
                          <a:solidFill>
                            <a:schemeClr val="tx1"/>
                          </a:solidFill>
                        </a:rPr>
                        <a:t>Stifte.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extLst>
                  <a:ext uri="{0D108BD9-81ED-4DB2-BD59-A6C34878D82A}">
                    <a16:rowId xmlns:a16="http://schemas.microsoft.com/office/drawing/2014/main" val="2684686250"/>
                  </a:ext>
                </a:extLst>
              </a:tr>
              <a:tr h="480060">
                <a:tc>
                  <a:txBody>
                    <a:bodyPr/>
                    <a:lstStyle/>
                    <a:p>
                      <a:r>
                        <a:rPr lang="de-DE" sz="1200" dirty="0">
                          <a:solidFill>
                            <a:schemeClr val="tx1"/>
                          </a:solidFill>
                        </a:rPr>
                        <a:t>Pause</a:t>
                      </a:r>
                    </a:p>
                    <a:p>
                      <a:r>
                        <a:rPr lang="de-DE" sz="1200" dirty="0">
                          <a:solidFill>
                            <a:schemeClr val="tx1"/>
                          </a:solidFill>
                        </a:rPr>
                        <a:t>10 Minuten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r>
                        <a:rPr lang="de-DE" sz="1200" dirty="0">
                          <a:solidFill>
                            <a:schemeClr val="tx1"/>
                          </a:solidFill>
                        </a:rPr>
                        <a:t>Palmölfreie Kekse und Schokolade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extLst>
                  <a:ext uri="{0D108BD9-81ED-4DB2-BD59-A6C34878D82A}">
                    <a16:rowId xmlns:a16="http://schemas.microsoft.com/office/drawing/2014/main" val="2971812863"/>
                  </a:ext>
                </a:extLst>
              </a:tr>
            </a:tbl>
          </a:graphicData>
        </a:graphic>
      </p:graphicFrame>
      <p:sp>
        <p:nvSpPr>
          <p:cNvPr id="2" name="Foliennummernplatzhalter 1">
            <a:extLst>
              <a:ext uri="{FF2B5EF4-FFF2-40B4-BE49-F238E27FC236}">
                <a16:creationId xmlns:a16="http://schemas.microsoft.com/office/drawing/2014/main" id="{6E653485-FBB4-4560-AC5C-DF9C2249B410}"/>
              </a:ext>
            </a:extLst>
          </p:cNvPr>
          <p:cNvSpPr>
            <a:spLocks noGrp="1"/>
          </p:cNvSpPr>
          <p:nvPr>
            <p:ph type="sldNum" sz="quarter" idx="12"/>
          </p:nvPr>
        </p:nvSpPr>
        <p:spPr/>
        <p:txBody>
          <a:bodyPr/>
          <a:lstStyle/>
          <a:p>
            <a:fld id="{462CA909-9A41-4AE9-916C-B71EFA31B5C8}" type="slidenum">
              <a:rPr lang="en-US" smtClean="0"/>
              <a:t>26</a:t>
            </a:fld>
            <a:endParaRPr lang="en-US"/>
          </a:p>
        </p:txBody>
      </p:sp>
    </p:spTree>
    <p:extLst>
      <p:ext uri="{BB962C8B-B14F-4D97-AF65-F5344CB8AC3E}">
        <p14:creationId xmlns:p14="http://schemas.microsoft.com/office/powerpoint/2010/main" val="27438905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8D1EF94-263B-402D-A426-8F1F504E866E}"/>
              </a:ext>
            </a:extLst>
          </p:cNvPr>
          <p:cNvSpPr>
            <a:spLocks noGrp="1"/>
          </p:cNvSpPr>
          <p:nvPr>
            <p:ph type="title"/>
          </p:nvPr>
        </p:nvSpPr>
        <p:spPr>
          <a:xfrm>
            <a:off x="1009650" y="329617"/>
            <a:ext cx="7886700" cy="620295"/>
          </a:xfrm>
        </p:spPr>
        <p:txBody>
          <a:bodyPr>
            <a:normAutofit/>
          </a:bodyPr>
          <a:lstStyle/>
          <a:p>
            <a:r>
              <a:rPr lang="de-DE" sz="2400" dirty="0"/>
              <a:t>4.2 Sek II – Workshopkonzept 180 Minuten</a:t>
            </a:r>
          </a:p>
        </p:txBody>
      </p:sp>
      <p:graphicFrame>
        <p:nvGraphicFramePr>
          <p:cNvPr id="5" name="Tabelle 5">
            <a:extLst>
              <a:ext uri="{FF2B5EF4-FFF2-40B4-BE49-F238E27FC236}">
                <a16:creationId xmlns:a16="http://schemas.microsoft.com/office/drawing/2014/main" id="{F6CC8157-590F-4D03-85BB-83672E765F36}"/>
              </a:ext>
            </a:extLst>
          </p:cNvPr>
          <p:cNvGraphicFramePr>
            <a:graphicFrameLocks noGrp="1"/>
          </p:cNvGraphicFramePr>
          <p:nvPr>
            <p:ph idx="1"/>
            <p:extLst>
              <p:ext uri="{D42A27DB-BD31-4B8C-83A1-F6EECF244321}">
                <p14:modId xmlns:p14="http://schemas.microsoft.com/office/powerpoint/2010/main" val="614184049"/>
              </p:ext>
            </p:extLst>
          </p:nvPr>
        </p:nvGraphicFramePr>
        <p:xfrm>
          <a:off x="602942" y="1052915"/>
          <a:ext cx="8700116" cy="4824991"/>
        </p:xfrm>
        <a:graphic>
          <a:graphicData uri="http://schemas.openxmlformats.org/drawingml/2006/table">
            <a:tbl>
              <a:tblPr firstRow="1" bandRow="1">
                <a:tableStyleId>{91EBBBCC-DAD2-459C-BE2E-F6DE35CF9A28}</a:tableStyleId>
              </a:tblPr>
              <a:tblGrid>
                <a:gridCol w="1181835">
                  <a:extLst>
                    <a:ext uri="{9D8B030D-6E8A-4147-A177-3AD203B41FA5}">
                      <a16:colId xmlns:a16="http://schemas.microsoft.com/office/drawing/2014/main" val="620124980"/>
                    </a:ext>
                  </a:extLst>
                </a:gridCol>
                <a:gridCol w="1718204">
                  <a:extLst>
                    <a:ext uri="{9D8B030D-6E8A-4147-A177-3AD203B41FA5}">
                      <a16:colId xmlns:a16="http://schemas.microsoft.com/office/drawing/2014/main" val="3515559220"/>
                    </a:ext>
                  </a:extLst>
                </a:gridCol>
                <a:gridCol w="1927297">
                  <a:extLst>
                    <a:ext uri="{9D8B030D-6E8A-4147-A177-3AD203B41FA5}">
                      <a16:colId xmlns:a16="http://schemas.microsoft.com/office/drawing/2014/main" val="1747474899"/>
                    </a:ext>
                  </a:extLst>
                </a:gridCol>
                <a:gridCol w="2168268">
                  <a:extLst>
                    <a:ext uri="{9D8B030D-6E8A-4147-A177-3AD203B41FA5}">
                      <a16:colId xmlns:a16="http://schemas.microsoft.com/office/drawing/2014/main" val="1269207155"/>
                    </a:ext>
                  </a:extLst>
                </a:gridCol>
                <a:gridCol w="1704512">
                  <a:extLst>
                    <a:ext uri="{9D8B030D-6E8A-4147-A177-3AD203B41FA5}">
                      <a16:colId xmlns:a16="http://schemas.microsoft.com/office/drawing/2014/main" val="2913341742"/>
                    </a:ext>
                  </a:extLst>
                </a:gridCol>
              </a:tblGrid>
              <a:tr h="332003">
                <a:tc>
                  <a:txBody>
                    <a:bodyPr/>
                    <a:lstStyle/>
                    <a:p>
                      <a:r>
                        <a:rPr lang="de-DE" sz="1200" dirty="0">
                          <a:solidFill>
                            <a:schemeClr val="tx1"/>
                          </a:solidFill>
                        </a:rPr>
                        <a:t>Dauer/Phase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1200" dirty="0">
                          <a:solidFill>
                            <a:schemeClr val="tx1"/>
                          </a:solidFill>
                        </a:rPr>
                        <a:t>Lernziel &amp; Methode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1200" dirty="0">
                          <a:solidFill>
                            <a:schemeClr val="tx1"/>
                          </a:solidFill>
                        </a:rPr>
                        <a:t>Schüler*</a:t>
                      </a:r>
                      <a:r>
                        <a:rPr lang="de-DE" sz="1200" dirty="0" err="1">
                          <a:solidFill>
                            <a:schemeClr val="tx1"/>
                          </a:solidFill>
                        </a:rPr>
                        <a:t>innenaktivität</a:t>
                      </a:r>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1200" dirty="0">
                          <a:solidFill>
                            <a:schemeClr val="tx1"/>
                          </a:solidFill>
                        </a:rPr>
                        <a:t>Referent*</a:t>
                      </a:r>
                      <a:r>
                        <a:rPr lang="de-DE" sz="1200" dirty="0" err="1">
                          <a:solidFill>
                            <a:schemeClr val="tx1"/>
                          </a:solidFill>
                        </a:rPr>
                        <a:t>innenaktivität</a:t>
                      </a:r>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1200" dirty="0">
                          <a:solidFill>
                            <a:schemeClr val="tx1"/>
                          </a:solidFill>
                        </a:rPr>
                        <a:t>Vorbereitung/Material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12677005"/>
                  </a:ext>
                </a:extLst>
              </a:tr>
              <a:tr h="1039393">
                <a:tc>
                  <a:txBody>
                    <a:bodyPr/>
                    <a:lstStyle/>
                    <a:p>
                      <a:r>
                        <a:rPr lang="de-DE" sz="1200" dirty="0">
                          <a:solidFill>
                            <a:schemeClr val="tx1"/>
                          </a:solidFill>
                        </a:rPr>
                        <a:t>Arbeitsphase</a:t>
                      </a: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r>
                        <a:rPr lang="de-DE" sz="1200" dirty="0">
                          <a:solidFill>
                            <a:schemeClr val="tx1"/>
                          </a:solidFill>
                        </a:rPr>
                        <a:t>15 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chemeClr val="tx1"/>
                          </a:solidFill>
                        </a:rPr>
                        <a:t>Die Schüler*innen bewerten die Handlungsoptionen. Ergebnis ist eine Rangliste von möglichen Handlungsoptionen bzw. Lösungen/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dirty="0">
                          <a:solidFill>
                            <a:schemeClr val="tx1"/>
                          </a:solidFill>
                        </a:rPr>
                        <a:t>Punktevergabe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Die Schüler*innen gehen zwischen den Tischen hin und her und haben je Tisch drei grüne Punkte, die sie für die besten Vorschläge vergeben können und nach ihrer Auswahl neben die Vorschläge kleben.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Die Referent*innen wiederholen was die Schüler*innen tun sollen und vergeben grüne Klebepunkte.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Grüne Klebepunkte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extLst>
                  <a:ext uri="{0D108BD9-81ED-4DB2-BD59-A6C34878D82A}">
                    <a16:rowId xmlns:a16="http://schemas.microsoft.com/office/drawing/2014/main" val="1282691242"/>
                  </a:ext>
                </a:extLst>
              </a:tr>
              <a:tr h="878222">
                <a:tc>
                  <a:txBody>
                    <a:bodyPr/>
                    <a:lstStyle/>
                    <a:p>
                      <a:r>
                        <a:rPr lang="de-DE" sz="1200" dirty="0">
                          <a:solidFill>
                            <a:schemeClr val="tx1"/>
                          </a:solidFill>
                        </a:rPr>
                        <a:t>Arbeitsphase</a:t>
                      </a: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r>
                        <a:rPr lang="de-DE" sz="1200" dirty="0">
                          <a:solidFill>
                            <a:schemeClr val="tx1"/>
                          </a:solidFill>
                        </a:rPr>
                        <a:t>15 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dirty="0">
                          <a:solidFill>
                            <a:schemeClr val="tx1"/>
                          </a:solidFill>
                        </a:rPr>
                        <a:t>Die Rangliste wird gemeinsam betrachtet und die Schüler*innen beurteilen, welche Handlungsoptionen und Lösungen von ihnen umgesetzt werden sollen und was durch andere (Politik etc.) umgesetzt werden muss/</a:t>
                      </a:r>
                      <a:r>
                        <a:rPr lang="de-DE" sz="1200" b="1" dirty="0">
                          <a:solidFill>
                            <a:schemeClr val="tx1"/>
                          </a:solidFill>
                        </a:rPr>
                        <a:t>offene Diskussion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Die Schüler*innen beteiligen sich aktiv an der Diskussion.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Die Referent*innen fungieren als Moderator*innen die weiterhelfen, wenn die Diskussion ins stocken kommt.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Flipcharts, Stifte, Moderationskarten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extLst>
                  <a:ext uri="{0D108BD9-81ED-4DB2-BD59-A6C34878D82A}">
                    <a16:rowId xmlns:a16="http://schemas.microsoft.com/office/drawing/2014/main" val="1060498614"/>
                  </a:ext>
                </a:extLst>
              </a:tr>
              <a:tr h="835388">
                <a:tc>
                  <a:txBody>
                    <a:bodyPr/>
                    <a:lstStyle/>
                    <a:p>
                      <a:r>
                        <a:rPr lang="de-DE" sz="1200" dirty="0">
                          <a:solidFill>
                            <a:schemeClr val="tx1"/>
                          </a:solidFill>
                        </a:rPr>
                        <a:t>Abschluss</a:t>
                      </a:r>
                    </a:p>
                    <a:p>
                      <a:endParaRPr lang="de-DE" sz="1200" dirty="0">
                        <a:solidFill>
                          <a:schemeClr val="tx1"/>
                        </a:solidFill>
                      </a:endParaRPr>
                    </a:p>
                    <a:p>
                      <a:endParaRPr lang="de-DE" sz="1200" dirty="0">
                        <a:solidFill>
                          <a:schemeClr val="tx1"/>
                        </a:solidFill>
                      </a:endParaRPr>
                    </a:p>
                    <a:p>
                      <a:r>
                        <a:rPr lang="de-DE" sz="1200" dirty="0">
                          <a:solidFill>
                            <a:schemeClr val="tx1"/>
                          </a:solidFill>
                        </a:rPr>
                        <a:t>15 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Feedback und Verabschiedung/</a:t>
                      </a:r>
                    </a:p>
                    <a:p>
                      <a:r>
                        <a:rPr lang="de-DE" sz="1200" b="1" dirty="0">
                          <a:solidFill>
                            <a:schemeClr val="tx1"/>
                          </a:solidFill>
                        </a:rPr>
                        <a:t>Ein-Punkt-Methode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Die Schüler*innen haben die Gelegenheit den Workshop zu bewerten  zu reflektieren.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Die Referent*innenerklären die Feedbackmethode. Nach der Feedbackrunde verabschieden sie sich von den Schüler*innen.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pPr marL="0" indent="0">
                        <a:buFont typeface="+mj-lt"/>
                        <a:buNone/>
                      </a:pPr>
                      <a:r>
                        <a:rPr lang="de-DE" sz="1200" dirty="0">
                          <a:solidFill>
                            <a:schemeClr val="tx1"/>
                          </a:solidFill>
                        </a:rPr>
                        <a:t>Flipcharts, Stifte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extLst>
                  <a:ext uri="{0D108BD9-81ED-4DB2-BD59-A6C34878D82A}">
                    <a16:rowId xmlns:a16="http://schemas.microsoft.com/office/drawing/2014/main" val="641475360"/>
                  </a:ext>
                </a:extLst>
              </a:tr>
            </a:tbl>
          </a:graphicData>
        </a:graphic>
      </p:graphicFrame>
      <p:sp>
        <p:nvSpPr>
          <p:cNvPr id="2" name="Foliennummernplatzhalter 1">
            <a:extLst>
              <a:ext uri="{FF2B5EF4-FFF2-40B4-BE49-F238E27FC236}">
                <a16:creationId xmlns:a16="http://schemas.microsoft.com/office/drawing/2014/main" id="{6E653485-FBB4-4560-AC5C-DF9C2249B410}"/>
              </a:ext>
            </a:extLst>
          </p:cNvPr>
          <p:cNvSpPr>
            <a:spLocks noGrp="1"/>
          </p:cNvSpPr>
          <p:nvPr>
            <p:ph type="sldNum" sz="quarter" idx="12"/>
          </p:nvPr>
        </p:nvSpPr>
        <p:spPr/>
        <p:txBody>
          <a:bodyPr/>
          <a:lstStyle/>
          <a:p>
            <a:fld id="{462CA909-9A41-4AE9-916C-B71EFA31B5C8}" type="slidenum">
              <a:rPr lang="en-US" smtClean="0"/>
              <a:t>27</a:t>
            </a:fld>
            <a:endParaRPr lang="en-US"/>
          </a:p>
        </p:txBody>
      </p:sp>
    </p:spTree>
    <p:extLst>
      <p:ext uri="{BB962C8B-B14F-4D97-AF65-F5344CB8AC3E}">
        <p14:creationId xmlns:p14="http://schemas.microsoft.com/office/powerpoint/2010/main" val="15525849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F80DE5-B949-4134-944B-D8B9F6DF0446}"/>
              </a:ext>
            </a:extLst>
          </p:cNvPr>
          <p:cNvSpPr>
            <a:spLocks noGrp="1"/>
          </p:cNvSpPr>
          <p:nvPr>
            <p:ph type="title"/>
          </p:nvPr>
        </p:nvSpPr>
        <p:spPr/>
        <p:txBody>
          <a:bodyPr>
            <a:normAutofit/>
          </a:bodyPr>
          <a:lstStyle/>
          <a:p>
            <a:r>
              <a:rPr lang="de-DE" sz="2400" dirty="0"/>
              <a:t>5. Methoden  </a:t>
            </a:r>
          </a:p>
        </p:txBody>
      </p:sp>
      <p:sp>
        <p:nvSpPr>
          <p:cNvPr id="3" name="Inhaltsplatzhalter 2">
            <a:extLst>
              <a:ext uri="{FF2B5EF4-FFF2-40B4-BE49-F238E27FC236}">
                <a16:creationId xmlns:a16="http://schemas.microsoft.com/office/drawing/2014/main" id="{1F9A1F12-3EEB-47A9-8D1B-ADDB4240411E}"/>
              </a:ext>
            </a:extLst>
          </p:cNvPr>
          <p:cNvSpPr>
            <a:spLocks noGrp="1"/>
          </p:cNvSpPr>
          <p:nvPr>
            <p:ph sz="half" idx="1"/>
          </p:nvPr>
        </p:nvSpPr>
        <p:spPr/>
        <p:txBody>
          <a:bodyPr>
            <a:normAutofit/>
          </a:bodyPr>
          <a:lstStyle/>
          <a:p>
            <a:pPr marL="0" indent="0">
              <a:buNone/>
            </a:pPr>
            <a:r>
              <a:rPr lang="de-DE" sz="1200" b="1" dirty="0"/>
              <a:t>Quiz 1, 2 oder 3</a:t>
            </a:r>
          </a:p>
          <a:p>
            <a:pPr marL="0" indent="0">
              <a:buNone/>
            </a:pPr>
            <a:r>
              <a:rPr lang="de-DE" sz="1200" dirty="0"/>
              <a:t>In einem Quiz werden den Teilnehmenden Fragen rund um das Thema Palmöl und Biokraftstoffe gestellt, wobei sie ähnlich wie bei Fernsehshows „1, 2 oder 3“ drei mögliche Antworten zur Auswahl haben, von denen jeweils eine richtig ist. Das Quiz ermöglicht auf spielerische Weise eine Wissensvermittlung zu zentralen Begriffen und Fragestellungen und bietet zugleich einen Einstieg in die Diskussion in die Thematik.</a:t>
            </a:r>
            <a:endParaRPr lang="de-DE" sz="1200" b="1" dirty="0"/>
          </a:p>
          <a:p>
            <a:pPr marL="0" indent="0">
              <a:buNone/>
            </a:pPr>
            <a:r>
              <a:rPr lang="de-DE" sz="1200" b="1" dirty="0"/>
              <a:t>Buzzer Quiz</a:t>
            </a:r>
          </a:p>
          <a:p>
            <a:pPr marL="0" indent="0">
              <a:buNone/>
            </a:pPr>
            <a:r>
              <a:rPr lang="de-DE" sz="1200" dirty="0"/>
              <a:t>Für das Buzzer Quiz werden die Teilnehmenden in drei bis vier Gruppen aufgeteilt. In einem Quiz werden Fragen rund um das Thema Palmöl und Biokraftstoffe gestellt, wobei zwei bis drei mögliche Antworten zur Auswahl stehen, von denen jeweils eine richtig ist. Ziel ist es innerhalb der Gruppen einen Konsens zu finden, den Buzzer zu drücken und die richtige Antwort vor den anderen Gruppen zu geben. Das Quiz ermöglicht auf spielerische Weise eine Wissensvermittlung zu zentralen Begriffen und Fragestellungen und bietet zugleich einen Einstieg in die Diskussion in die Thematik.</a:t>
            </a:r>
          </a:p>
          <a:p>
            <a:pPr marL="0" indent="0">
              <a:buNone/>
            </a:pPr>
            <a:endParaRPr lang="de-DE" sz="1200" dirty="0"/>
          </a:p>
        </p:txBody>
      </p:sp>
      <p:sp>
        <p:nvSpPr>
          <p:cNvPr id="4" name="Inhaltsplatzhalter 3">
            <a:extLst>
              <a:ext uri="{FF2B5EF4-FFF2-40B4-BE49-F238E27FC236}">
                <a16:creationId xmlns:a16="http://schemas.microsoft.com/office/drawing/2014/main" id="{61A5C3F3-2C12-446D-8DD5-64EC74779BF4}"/>
              </a:ext>
            </a:extLst>
          </p:cNvPr>
          <p:cNvSpPr>
            <a:spLocks noGrp="1"/>
          </p:cNvSpPr>
          <p:nvPr>
            <p:ph sz="half" idx="2"/>
          </p:nvPr>
        </p:nvSpPr>
        <p:spPr/>
        <p:txBody>
          <a:bodyPr>
            <a:normAutofit/>
          </a:bodyPr>
          <a:lstStyle/>
          <a:p>
            <a:pPr marL="0" indent="0">
              <a:buNone/>
            </a:pPr>
            <a:r>
              <a:rPr lang="de-DE" sz="1200" b="1" dirty="0"/>
              <a:t>(Blitz) World Café</a:t>
            </a:r>
          </a:p>
          <a:p>
            <a:pPr marL="0" indent="0">
              <a:buNone/>
            </a:pPr>
            <a:r>
              <a:rPr lang="de-DE" sz="1200" dirty="0"/>
              <a:t>Die Grundidee des „World-Café“ ist es, Lernende bzw. Teilnehmer eines Seminars o.Ä. miteinander ins Gespräch zu bringen und so Problem- oder Fragestellungen in Kleingruppen intensiv diskutieren und reflektieren zu können. Dabei ist die Art der Fragestellungen ebenso abhängig von der Bedeutsamkeit für die Lernenden/Teilnehmer wie von deren Interessen. Die Gespräche sollen den ganz alltäglichen Gesprächen in einem Straßen-Café ähneln. Eine Vertiefung der Gespräche wird hier durch das mehrfache Wechseln der Lernenden/Teilnehmer ermöglicht. Am Ende wird eine Abschlussrunde im Plenum gehalten, bei der die Lernenden/Teilnehmer ihre Ergebnisse präsentieren. </a:t>
            </a:r>
          </a:p>
          <a:p>
            <a:pPr marL="0" indent="0">
              <a:buNone/>
            </a:pPr>
            <a:r>
              <a:rPr lang="de-DE" sz="1200" b="1" dirty="0"/>
              <a:t>Ein-Punkt-Methode</a:t>
            </a:r>
          </a:p>
          <a:p>
            <a:pPr marL="0" indent="0">
              <a:buNone/>
            </a:pPr>
            <a:r>
              <a:rPr lang="de-DE" sz="1200" dirty="0"/>
              <a:t>Die Ein-Punkt-Methode ist eine sehr beliebte Feedback-Methode, weil sie sehr flexibel einsetzbar ist. Sie ermöglicht es, die Gruppenwahrnehmung in mehreren Bereichen sichtbar zu machen und die verschiedenen Bereiche miteinander zu vergleichen.</a:t>
            </a:r>
          </a:p>
        </p:txBody>
      </p:sp>
      <p:sp>
        <p:nvSpPr>
          <p:cNvPr id="13" name="Foliennummernplatzhalter 12">
            <a:extLst>
              <a:ext uri="{FF2B5EF4-FFF2-40B4-BE49-F238E27FC236}">
                <a16:creationId xmlns:a16="http://schemas.microsoft.com/office/drawing/2014/main" id="{EB0A6BFE-2C10-4788-8AC7-ECB439CF7D09}"/>
              </a:ext>
            </a:extLst>
          </p:cNvPr>
          <p:cNvSpPr>
            <a:spLocks noGrp="1"/>
          </p:cNvSpPr>
          <p:nvPr>
            <p:ph type="sldNum" sz="quarter" idx="12"/>
          </p:nvPr>
        </p:nvSpPr>
        <p:spPr/>
        <p:txBody>
          <a:bodyPr/>
          <a:lstStyle/>
          <a:p>
            <a:fld id="{462CA909-9A41-4AE9-916C-B71EFA31B5C8}" type="slidenum">
              <a:rPr lang="en-US" smtClean="0"/>
              <a:t>28</a:t>
            </a:fld>
            <a:endParaRPr lang="en-US"/>
          </a:p>
        </p:txBody>
      </p:sp>
    </p:spTree>
    <p:extLst>
      <p:ext uri="{BB962C8B-B14F-4D97-AF65-F5344CB8AC3E}">
        <p14:creationId xmlns:p14="http://schemas.microsoft.com/office/powerpoint/2010/main" val="9202255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p:cNvGrpSpPr/>
        <p:nvPr/>
      </p:nvGrpSpPr>
      <p:grpSpPr>
        <a:xfrm>
          <a:off x="0" y="0"/>
          <a:ext cx="0" cy="0"/>
          <a:chOff x="0" y="0"/>
          <a:chExt cx="0" cy="0"/>
        </a:xfrm>
      </p:grpSpPr>
      <p:pic>
        <p:nvPicPr>
          <p:cNvPr id="6" name="Inhaltsplatzhalter 5" descr="Ein Bild, das Text enthält.&#10;&#10;Automatisch generierte Beschreibung">
            <a:extLst>
              <a:ext uri="{FF2B5EF4-FFF2-40B4-BE49-F238E27FC236}">
                <a16:creationId xmlns:a16="http://schemas.microsoft.com/office/drawing/2014/main" id="{0F41B9A2-649D-4500-92CD-29CE7050FFE1}"/>
              </a:ext>
            </a:extLst>
          </p:cNvPr>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l="33157" r="33321"/>
          <a:stretch/>
        </p:blipFill>
        <p:spPr>
          <a:xfrm>
            <a:off x="6352865" y="881592"/>
            <a:ext cx="2587456" cy="5456782"/>
          </a:xfrm>
        </p:spPr>
      </p:pic>
      <p:sp>
        <p:nvSpPr>
          <p:cNvPr id="13" name="Foliennummernplatzhalter 12">
            <a:extLst>
              <a:ext uri="{FF2B5EF4-FFF2-40B4-BE49-F238E27FC236}">
                <a16:creationId xmlns:a16="http://schemas.microsoft.com/office/drawing/2014/main" id="{EB0A6BFE-2C10-4788-8AC7-ECB439CF7D09}"/>
              </a:ext>
            </a:extLst>
          </p:cNvPr>
          <p:cNvSpPr>
            <a:spLocks noGrp="1"/>
          </p:cNvSpPr>
          <p:nvPr>
            <p:ph type="sldNum" sz="quarter" idx="12"/>
          </p:nvPr>
        </p:nvSpPr>
        <p:spPr/>
        <p:txBody>
          <a:bodyPr/>
          <a:lstStyle/>
          <a:p>
            <a:fld id="{462CA909-9A41-4AE9-916C-B71EFA31B5C8}" type="slidenum">
              <a:rPr lang="en-US" smtClean="0"/>
              <a:t>29</a:t>
            </a:fld>
            <a:endParaRPr lang="en-US"/>
          </a:p>
        </p:txBody>
      </p:sp>
      <p:pic>
        <p:nvPicPr>
          <p:cNvPr id="8" name="Inhaltsplatzhalter 5" descr="Ein Bild, das Text enthält.&#10;&#10;Automatisch generierte Beschreibung">
            <a:extLst>
              <a:ext uri="{FF2B5EF4-FFF2-40B4-BE49-F238E27FC236}">
                <a16:creationId xmlns:a16="http://schemas.microsoft.com/office/drawing/2014/main" id="{5E899331-EF53-4691-93F2-C42FBF10D2E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6478"/>
          <a:stretch/>
        </p:blipFill>
        <p:spPr>
          <a:xfrm>
            <a:off x="3675470" y="881592"/>
            <a:ext cx="2587456" cy="5456782"/>
          </a:xfrm>
          <a:prstGeom prst="rect">
            <a:avLst/>
          </a:prstGeom>
        </p:spPr>
      </p:pic>
      <p:pic>
        <p:nvPicPr>
          <p:cNvPr id="9" name="Inhaltsplatzhalter 5" descr="Ein Bild, das Text enthält.&#10;&#10;Automatisch generierte Beschreibung">
            <a:extLst>
              <a:ext uri="{FF2B5EF4-FFF2-40B4-BE49-F238E27FC236}">
                <a16:creationId xmlns:a16="http://schemas.microsoft.com/office/drawing/2014/main" id="{AA2AEB0B-E23D-4852-ABF4-89C146994D6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6478"/>
          <a:stretch/>
        </p:blipFill>
        <p:spPr>
          <a:xfrm>
            <a:off x="1009650" y="881592"/>
            <a:ext cx="2587456" cy="5456782"/>
          </a:xfrm>
          <a:prstGeom prst="rect">
            <a:avLst/>
          </a:prstGeom>
        </p:spPr>
      </p:pic>
      <p:sp>
        <p:nvSpPr>
          <p:cNvPr id="12" name="Titel 2">
            <a:extLst>
              <a:ext uri="{FF2B5EF4-FFF2-40B4-BE49-F238E27FC236}">
                <a16:creationId xmlns:a16="http://schemas.microsoft.com/office/drawing/2014/main" id="{7CE99B9A-80BE-400F-8271-45F5B111CFB7}"/>
              </a:ext>
            </a:extLst>
          </p:cNvPr>
          <p:cNvSpPr txBox="1">
            <a:spLocks/>
          </p:cNvSpPr>
          <p:nvPr/>
        </p:nvSpPr>
        <p:spPr>
          <a:xfrm>
            <a:off x="1009650" y="329617"/>
            <a:ext cx="7886700" cy="6202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dirty="0"/>
              <a:t>6. Informationen zum Thema </a:t>
            </a:r>
          </a:p>
        </p:txBody>
      </p:sp>
    </p:spTree>
    <p:extLst>
      <p:ext uri="{BB962C8B-B14F-4D97-AF65-F5344CB8AC3E}">
        <p14:creationId xmlns:p14="http://schemas.microsoft.com/office/powerpoint/2010/main" val="2658474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6207C144-38B3-4DE9-8176-6B0BFC677CA3}"/>
              </a:ext>
            </a:extLst>
          </p:cNvPr>
          <p:cNvSpPr>
            <a:spLocks noGrp="1"/>
          </p:cNvSpPr>
          <p:nvPr>
            <p:ph type="title"/>
          </p:nvPr>
        </p:nvSpPr>
        <p:spPr/>
        <p:txBody>
          <a:bodyPr>
            <a:normAutofit/>
          </a:bodyPr>
          <a:lstStyle/>
          <a:p>
            <a:r>
              <a:rPr lang="de-DE" sz="2400" dirty="0"/>
              <a:t>1. Vorwort</a:t>
            </a:r>
          </a:p>
        </p:txBody>
      </p:sp>
      <p:sp>
        <p:nvSpPr>
          <p:cNvPr id="4" name="Inhaltsplatzhalter 3">
            <a:extLst>
              <a:ext uri="{FF2B5EF4-FFF2-40B4-BE49-F238E27FC236}">
                <a16:creationId xmlns:a16="http://schemas.microsoft.com/office/drawing/2014/main" id="{D5D2DB54-62C2-47FE-B6E3-7B771741BBCE}"/>
              </a:ext>
            </a:extLst>
          </p:cNvPr>
          <p:cNvSpPr>
            <a:spLocks noGrp="1"/>
          </p:cNvSpPr>
          <p:nvPr>
            <p:ph sz="half" idx="1"/>
          </p:nvPr>
        </p:nvSpPr>
        <p:spPr>
          <a:xfrm>
            <a:off x="681038" y="1574801"/>
            <a:ext cx="4210050" cy="4918072"/>
          </a:xfrm>
        </p:spPr>
        <p:txBody>
          <a:bodyPr>
            <a:normAutofit lnSpcReduction="10000"/>
          </a:bodyPr>
          <a:lstStyle/>
          <a:p>
            <a:pPr marL="0" indent="0">
              <a:buNone/>
            </a:pPr>
            <a:r>
              <a:rPr lang="de-DE" sz="1200" dirty="0"/>
              <a:t>Liebe Lehrkräfte, </a:t>
            </a:r>
          </a:p>
          <a:p>
            <a:pPr marL="0" indent="0">
              <a:buNone/>
            </a:pPr>
            <a:r>
              <a:rPr lang="de-DE" sz="1200" dirty="0"/>
              <a:t>wir freuen uns, dass Sie Interesse daran haben, die Themen Palmöl, Nachhaltigkeit und Biokraftstoffe mit Ihren Schüler*innen zu behandeln. </a:t>
            </a:r>
          </a:p>
          <a:p>
            <a:pPr marL="0" indent="0">
              <a:buNone/>
            </a:pPr>
            <a:r>
              <a:rPr lang="de-DE" sz="1200" dirty="0"/>
              <a:t>Zuerst möchten wir uns kurz vorstellen. Watch Indonesia! e.V. hat sich 1991 als ehrenamtlicher Zusammenschluss engagierter Menschen zur Aufklärung von Menschenrechtsverbrechen in Indonesien und dem damals annektierten Osttimor gegründet. Seit 1994 besteht Watch Indonesia! als eingetragener Verein mit Sitz in Berlin. Wir arbeiten zu den drei Themen Menschenrechte, Demokratie und Umwelt und versuchen in unserer Arbeit stets die Abhängigkeiten dieser Themen zueinander aufzuzeigen und die unterschiedlichen Sichtweisen zu spezifischen Sachlagen abzubilden, um eine unabhängige Meinungsbildung zu gewährleisten. </a:t>
            </a:r>
          </a:p>
          <a:p>
            <a:pPr marL="0" indent="0">
              <a:buNone/>
            </a:pPr>
            <a:r>
              <a:rPr lang="de-DE" sz="1200" dirty="0"/>
              <a:t>Neben der Lobby- und </a:t>
            </a:r>
            <a:r>
              <a:rPr lang="de-DE" sz="1200" dirty="0" err="1"/>
              <a:t>Advocacyarbeit</a:t>
            </a:r>
            <a:r>
              <a:rPr lang="de-DE" sz="1200" dirty="0"/>
              <a:t> sowie der Öffentlichkeitsarbeit, ist die entwicklungspolitische Bildungsarbeit ein Arbeitsbereich von Watch Indonesia! Den Bereich der entwicklungspolitische Bildungsarbeit möchten wir gerne verstärken und haben in dieser Broschüre Konzepte für mögliche Workshops in Grund- und Oberschule erarbeitet, wobei diese als exemplarisch gelten und eine Anpassung an eventuelle Schwerpunkte o.ä. selbstverständlich möglich ist.</a:t>
            </a:r>
          </a:p>
          <a:p>
            <a:pPr marL="0" indent="0">
              <a:buNone/>
            </a:pPr>
            <a:r>
              <a:rPr lang="de-DE" sz="1200" dirty="0"/>
              <a:t>Die hier vorgestellten Workshopkonzepte sind als Präsenzveranstaltungen konzipiert, können aber auch als Hybridveranstaltungen oder als reine Onlineveranstaltungen durchgeführt werden.</a:t>
            </a:r>
          </a:p>
          <a:p>
            <a:pPr marL="0" indent="0">
              <a:buNone/>
            </a:pPr>
            <a:endParaRPr lang="de-DE" sz="1200" dirty="0"/>
          </a:p>
          <a:p>
            <a:pPr marL="0" indent="0">
              <a:buNone/>
            </a:pPr>
            <a:endParaRPr lang="de-DE" sz="1200" dirty="0"/>
          </a:p>
          <a:p>
            <a:pPr marL="0" indent="0">
              <a:buNone/>
            </a:pPr>
            <a:endParaRPr lang="de-DE" sz="1200" dirty="0"/>
          </a:p>
          <a:p>
            <a:pPr marL="0" indent="0">
              <a:buNone/>
            </a:pPr>
            <a:endParaRPr lang="de-DE" sz="1200" dirty="0"/>
          </a:p>
        </p:txBody>
      </p:sp>
      <p:sp>
        <p:nvSpPr>
          <p:cNvPr id="10" name="Inhaltsplatzhalter 9">
            <a:extLst>
              <a:ext uri="{FF2B5EF4-FFF2-40B4-BE49-F238E27FC236}">
                <a16:creationId xmlns:a16="http://schemas.microsoft.com/office/drawing/2014/main" id="{891A6B6A-BCF1-408E-AE4F-B6B0AD48C2C7}"/>
              </a:ext>
            </a:extLst>
          </p:cNvPr>
          <p:cNvSpPr>
            <a:spLocks noGrp="1"/>
          </p:cNvSpPr>
          <p:nvPr>
            <p:ph sz="half" idx="2"/>
          </p:nvPr>
        </p:nvSpPr>
        <p:spPr>
          <a:xfrm>
            <a:off x="5014914" y="1842558"/>
            <a:ext cx="4210050" cy="4405841"/>
          </a:xfrm>
        </p:spPr>
        <p:txBody>
          <a:bodyPr>
            <a:normAutofit lnSpcReduction="10000"/>
          </a:bodyPr>
          <a:lstStyle/>
          <a:p>
            <a:pPr marL="0" indent="0">
              <a:buNone/>
            </a:pPr>
            <a:r>
              <a:rPr lang="de-DE" sz="1200" dirty="0"/>
              <a:t>Die digitale Durchführung setzt jedoch voraus, dass die Schüler*innen über die nötigen technischen Hilfsmittel verfügen und diese selbständig bedienen können.</a:t>
            </a:r>
          </a:p>
          <a:p>
            <a:pPr marL="0" indent="0">
              <a:buNone/>
            </a:pPr>
            <a:r>
              <a:rPr lang="de-DE" sz="1200" dirty="0"/>
              <a:t> Die grundlegenden Lernziele der Workshops sind:</a:t>
            </a:r>
          </a:p>
          <a:p>
            <a:pPr>
              <a:buFontTx/>
              <a:buChar char="-"/>
            </a:pPr>
            <a:r>
              <a:rPr lang="de-DE" sz="1200" dirty="0"/>
              <a:t>Globales/Ganzheitliches Denken anregen</a:t>
            </a:r>
          </a:p>
          <a:p>
            <a:pPr>
              <a:buFontTx/>
              <a:buChar char="-"/>
            </a:pPr>
            <a:r>
              <a:rPr lang="de-DE" sz="1200" dirty="0"/>
              <a:t>Bewusstsein für Konsumverhalten schaffen</a:t>
            </a:r>
          </a:p>
          <a:p>
            <a:pPr>
              <a:buFontTx/>
              <a:buChar char="-"/>
            </a:pPr>
            <a:r>
              <a:rPr lang="de-DE" sz="1200" dirty="0"/>
              <a:t>Handlungsoptionen erarbeiten/aufzeigen</a:t>
            </a:r>
          </a:p>
          <a:p>
            <a:pPr>
              <a:buFontTx/>
              <a:buChar char="-"/>
            </a:pPr>
            <a:r>
              <a:rPr lang="de-DE" sz="1200" dirty="0"/>
              <a:t>Allgemeinwissen vergrößern</a:t>
            </a:r>
          </a:p>
          <a:p>
            <a:pPr marL="0" indent="0">
              <a:buNone/>
            </a:pPr>
            <a:r>
              <a:rPr lang="de-DE" sz="1200" dirty="0"/>
              <a:t>Die Lernziele werden besonders durch das Anwenden interaktive Methoden und dem Herstellen eines Bezugs zu der Lebenswelt und dem Alltag der Schüler*innen erreicht. Für die Referent*innen stehen die Anliegen und Fragen der Schüler*innen zu der Thematik im Vordergrund und werden in Einstiegsphase der Workshops ermittelt und in die Arbeitsphase integriert. Bei Interesse seitens der Lehrkräfte und der Schüler*innen kann auch ein Modell mit Follow-</a:t>
            </a:r>
            <a:r>
              <a:rPr lang="de-DE" sz="1200" dirty="0" err="1"/>
              <a:t>up</a:t>
            </a:r>
            <a:r>
              <a:rPr lang="de-DE" sz="1200" dirty="0"/>
              <a:t> – Workshops konzipiert werden. </a:t>
            </a:r>
          </a:p>
          <a:p>
            <a:pPr marL="0" indent="0">
              <a:buNone/>
            </a:pPr>
            <a:r>
              <a:rPr lang="de-DE" sz="1200" dirty="0"/>
              <a:t>Für Terminabsprachen, Rückfragen etc. steht Ihnen unsere Umwelt- und Klimareferentin Dr. Josephine Sahner gerne zur Verfügung (jsahner@watchindonesia.de)</a:t>
            </a:r>
          </a:p>
        </p:txBody>
      </p:sp>
      <p:sp>
        <p:nvSpPr>
          <p:cNvPr id="2" name="Foliennummernplatzhalter 1">
            <a:extLst>
              <a:ext uri="{FF2B5EF4-FFF2-40B4-BE49-F238E27FC236}">
                <a16:creationId xmlns:a16="http://schemas.microsoft.com/office/drawing/2014/main" id="{A30F72E5-52D9-4AB5-A38C-FB5C0751DAB8}"/>
              </a:ext>
            </a:extLst>
          </p:cNvPr>
          <p:cNvSpPr>
            <a:spLocks noGrp="1"/>
          </p:cNvSpPr>
          <p:nvPr>
            <p:ph type="sldNum" sz="quarter" idx="12"/>
          </p:nvPr>
        </p:nvSpPr>
        <p:spPr/>
        <p:txBody>
          <a:bodyPr/>
          <a:lstStyle/>
          <a:p>
            <a:fld id="{462CA909-9A41-4AE9-916C-B71EFA31B5C8}" type="slidenum">
              <a:rPr lang="en-US" smtClean="0"/>
              <a:t>3</a:t>
            </a:fld>
            <a:endParaRPr lang="en-US"/>
          </a:p>
        </p:txBody>
      </p:sp>
    </p:spTree>
    <p:extLst>
      <p:ext uri="{BB962C8B-B14F-4D97-AF65-F5344CB8AC3E}">
        <p14:creationId xmlns:p14="http://schemas.microsoft.com/office/powerpoint/2010/main" val="29411178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p:cNvGrpSpPr/>
        <p:nvPr/>
      </p:nvGrpSpPr>
      <p:grpSpPr>
        <a:xfrm>
          <a:off x="0" y="0"/>
          <a:ext cx="0" cy="0"/>
          <a:chOff x="0" y="0"/>
          <a:chExt cx="0" cy="0"/>
        </a:xfrm>
      </p:grpSpPr>
      <p:sp>
        <p:nvSpPr>
          <p:cNvPr id="13" name="Foliennummernplatzhalter 12">
            <a:extLst>
              <a:ext uri="{FF2B5EF4-FFF2-40B4-BE49-F238E27FC236}">
                <a16:creationId xmlns:a16="http://schemas.microsoft.com/office/drawing/2014/main" id="{EB0A6BFE-2C10-4788-8AC7-ECB439CF7D09}"/>
              </a:ext>
            </a:extLst>
          </p:cNvPr>
          <p:cNvSpPr>
            <a:spLocks noGrp="1"/>
          </p:cNvSpPr>
          <p:nvPr>
            <p:ph type="sldNum" sz="quarter" idx="12"/>
          </p:nvPr>
        </p:nvSpPr>
        <p:spPr/>
        <p:txBody>
          <a:bodyPr/>
          <a:lstStyle/>
          <a:p>
            <a:fld id="{462CA909-9A41-4AE9-916C-B71EFA31B5C8}" type="slidenum">
              <a:rPr lang="en-US" smtClean="0"/>
              <a:t>30</a:t>
            </a:fld>
            <a:endParaRPr lang="en-US"/>
          </a:p>
        </p:txBody>
      </p:sp>
      <p:pic>
        <p:nvPicPr>
          <p:cNvPr id="4" name="Grafik 3">
            <a:extLst>
              <a:ext uri="{FF2B5EF4-FFF2-40B4-BE49-F238E27FC236}">
                <a16:creationId xmlns:a16="http://schemas.microsoft.com/office/drawing/2014/main" id="{76892116-FBC8-40F0-8CCF-DC8A137655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9650" y="884669"/>
            <a:ext cx="7718706" cy="5456781"/>
          </a:xfrm>
          <a:prstGeom prst="rect">
            <a:avLst/>
          </a:prstGeom>
        </p:spPr>
      </p:pic>
      <p:sp>
        <p:nvSpPr>
          <p:cNvPr id="15" name="Titel 2">
            <a:extLst>
              <a:ext uri="{FF2B5EF4-FFF2-40B4-BE49-F238E27FC236}">
                <a16:creationId xmlns:a16="http://schemas.microsoft.com/office/drawing/2014/main" id="{1D265C88-A7A4-4F96-BADC-BBFBEACC172E}"/>
              </a:ext>
            </a:extLst>
          </p:cNvPr>
          <p:cNvSpPr txBox="1">
            <a:spLocks/>
          </p:cNvSpPr>
          <p:nvPr/>
        </p:nvSpPr>
        <p:spPr>
          <a:xfrm>
            <a:off x="1009650" y="329617"/>
            <a:ext cx="7886700" cy="6202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dirty="0"/>
              <a:t>6. Informationen zum Thema </a:t>
            </a:r>
          </a:p>
        </p:txBody>
      </p:sp>
    </p:spTree>
    <p:extLst>
      <p:ext uri="{BB962C8B-B14F-4D97-AF65-F5344CB8AC3E}">
        <p14:creationId xmlns:p14="http://schemas.microsoft.com/office/powerpoint/2010/main" val="31442406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p:cNvGrpSpPr/>
        <p:nvPr/>
      </p:nvGrpSpPr>
      <p:grpSpPr>
        <a:xfrm>
          <a:off x="0" y="0"/>
          <a:ext cx="0" cy="0"/>
          <a:chOff x="0" y="0"/>
          <a:chExt cx="0" cy="0"/>
        </a:xfrm>
      </p:grpSpPr>
      <p:sp>
        <p:nvSpPr>
          <p:cNvPr id="13" name="Foliennummernplatzhalter 12">
            <a:extLst>
              <a:ext uri="{FF2B5EF4-FFF2-40B4-BE49-F238E27FC236}">
                <a16:creationId xmlns:a16="http://schemas.microsoft.com/office/drawing/2014/main" id="{EB0A6BFE-2C10-4788-8AC7-ECB439CF7D09}"/>
              </a:ext>
            </a:extLst>
          </p:cNvPr>
          <p:cNvSpPr>
            <a:spLocks noGrp="1"/>
          </p:cNvSpPr>
          <p:nvPr>
            <p:ph type="sldNum" sz="quarter" idx="12"/>
          </p:nvPr>
        </p:nvSpPr>
        <p:spPr/>
        <p:txBody>
          <a:bodyPr/>
          <a:lstStyle/>
          <a:p>
            <a:fld id="{462CA909-9A41-4AE9-916C-B71EFA31B5C8}" type="slidenum">
              <a:rPr lang="en-US" smtClean="0"/>
              <a:t>31</a:t>
            </a:fld>
            <a:endParaRPr lang="en-US" dirty="0"/>
          </a:p>
        </p:txBody>
      </p:sp>
      <p:pic>
        <p:nvPicPr>
          <p:cNvPr id="7" name="Grafik 6">
            <a:extLst>
              <a:ext uri="{FF2B5EF4-FFF2-40B4-BE49-F238E27FC236}">
                <a16:creationId xmlns:a16="http://schemas.microsoft.com/office/drawing/2014/main" id="{665D45B7-821C-493C-BEFF-1E664F6AA9C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3125" r="33354"/>
          <a:stretch/>
        </p:blipFill>
        <p:spPr>
          <a:xfrm>
            <a:off x="6318139" y="883236"/>
            <a:ext cx="2587456" cy="5456781"/>
          </a:xfrm>
          <a:prstGeom prst="rect">
            <a:avLst/>
          </a:prstGeom>
        </p:spPr>
      </p:pic>
      <p:pic>
        <p:nvPicPr>
          <p:cNvPr id="11" name="Grafik 10">
            <a:extLst>
              <a:ext uri="{FF2B5EF4-FFF2-40B4-BE49-F238E27FC236}">
                <a16:creationId xmlns:a16="http://schemas.microsoft.com/office/drawing/2014/main" id="{AE9ACE1A-D676-4FC0-86AD-83F2C2A0F1E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3550" r="33661"/>
          <a:stretch/>
        </p:blipFill>
        <p:spPr>
          <a:xfrm>
            <a:off x="3692177" y="883237"/>
            <a:ext cx="2530892" cy="5456781"/>
          </a:xfrm>
          <a:prstGeom prst="rect">
            <a:avLst/>
          </a:prstGeom>
        </p:spPr>
      </p:pic>
      <p:pic>
        <p:nvPicPr>
          <p:cNvPr id="12" name="Grafik 11">
            <a:extLst>
              <a:ext uri="{FF2B5EF4-FFF2-40B4-BE49-F238E27FC236}">
                <a16:creationId xmlns:a16="http://schemas.microsoft.com/office/drawing/2014/main" id="{044BAF4A-0243-4C0E-A97A-69D9AE47716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6478"/>
          <a:stretch/>
        </p:blipFill>
        <p:spPr>
          <a:xfrm>
            <a:off x="1009650" y="885763"/>
            <a:ext cx="2587457" cy="5456781"/>
          </a:xfrm>
          <a:prstGeom prst="rect">
            <a:avLst/>
          </a:prstGeom>
        </p:spPr>
      </p:pic>
      <p:sp>
        <p:nvSpPr>
          <p:cNvPr id="18" name="Textfeld 17">
            <a:extLst>
              <a:ext uri="{FF2B5EF4-FFF2-40B4-BE49-F238E27FC236}">
                <a16:creationId xmlns:a16="http://schemas.microsoft.com/office/drawing/2014/main" id="{510FF71F-7DD2-4F31-BBBD-D22320089E09}"/>
              </a:ext>
            </a:extLst>
          </p:cNvPr>
          <p:cNvSpPr txBox="1"/>
          <p:nvPr/>
        </p:nvSpPr>
        <p:spPr>
          <a:xfrm>
            <a:off x="2414702" y="5245510"/>
            <a:ext cx="5430527" cy="923330"/>
          </a:xfrm>
          <a:prstGeom prst="rect">
            <a:avLst/>
          </a:prstGeom>
          <a:solidFill>
            <a:srgbClr val="00CC99">
              <a:alpha val="59000"/>
            </a:srgbClr>
          </a:solidFill>
        </p:spPr>
        <p:txBody>
          <a:bodyPr wrap="square" rtlCol="0">
            <a:spAutoFit/>
          </a:bodyPr>
          <a:lstStyle/>
          <a:p>
            <a:r>
              <a:rPr lang="de-DE" b="1" dirty="0"/>
              <a:t>Alle Flyer zum Thema sind hier zu finden:</a:t>
            </a:r>
          </a:p>
          <a:p>
            <a:r>
              <a:rPr lang="de-DE" b="1" dirty="0" err="1">
                <a:hlinkClick r:id="rId5"/>
              </a:rPr>
              <a:t>Flyerserie</a:t>
            </a:r>
            <a:r>
              <a:rPr lang="de-DE" b="1" dirty="0">
                <a:hlinkClick r:id="rId5"/>
              </a:rPr>
              <a:t> „Nachhaltiges Palmöl? Was Biokraftstoffe uns versprechen“ | Watch Indonesia!</a:t>
            </a:r>
            <a:endParaRPr lang="de-DE" b="1" dirty="0"/>
          </a:p>
        </p:txBody>
      </p:sp>
      <p:sp>
        <p:nvSpPr>
          <p:cNvPr id="21" name="Titel 2">
            <a:extLst>
              <a:ext uri="{FF2B5EF4-FFF2-40B4-BE49-F238E27FC236}">
                <a16:creationId xmlns:a16="http://schemas.microsoft.com/office/drawing/2014/main" id="{B9660C21-E464-4AB7-B3FA-9AC35779FFFD}"/>
              </a:ext>
            </a:extLst>
          </p:cNvPr>
          <p:cNvSpPr txBox="1">
            <a:spLocks/>
          </p:cNvSpPr>
          <p:nvPr/>
        </p:nvSpPr>
        <p:spPr>
          <a:xfrm>
            <a:off x="1009650" y="329617"/>
            <a:ext cx="7886700" cy="6202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dirty="0"/>
              <a:t>6. Informationen zum Thema </a:t>
            </a:r>
          </a:p>
        </p:txBody>
      </p:sp>
    </p:spTree>
    <p:extLst>
      <p:ext uri="{BB962C8B-B14F-4D97-AF65-F5344CB8AC3E}">
        <p14:creationId xmlns:p14="http://schemas.microsoft.com/office/powerpoint/2010/main" val="3478021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p:cNvGrpSpPr/>
        <p:nvPr/>
      </p:nvGrpSpPr>
      <p:grpSpPr>
        <a:xfrm>
          <a:off x="0" y="0"/>
          <a:ext cx="0" cy="0"/>
          <a:chOff x="0" y="0"/>
          <a:chExt cx="0" cy="0"/>
        </a:xfrm>
      </p:grpSpPr>
      <p:pic>
        <p:nvPicPr>
          <p:cNvPr id="26" name="Grafik 25">
            <a:extLst>
              <a:ext uri="{FF2B5EF4-FFF2-40B4-BE49-F238E27FC236}">
                <a16:creationId xmlns:a16="http://schemas.microsoft.com/office/drawing/2014/main" id="{0D269E4B-BD19-4EF4-B06C-808FC39C45C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07" r="4241"/>
          <a:stretch/>
        </p:blipFill>
        <p:spPr>
          <a:xfrm rot="10800000">
            <a:off x="5014914" y="4635463"/>
            <a:ext cx="2265592" cy="1651870"/>
          </a:xfrm>
          <a:prstGeom prst="rect">
            <a:avLst/>
          </a:prstGeom>
        </p:spPr>
      </p:pic>
      <p:grpSp>
        <p:nvGrpSpPr>
          <p:cNvPr id="19" name="Gruppieren 18">
            <a:extLst>
              <a:ext uri="{FF2B5EF4-FFF2-40B4-BE49-F238E27FC236}">
                <a16:creationId xmlns:a16="http://schemas.microsoft.com/office/drawing/2014/main" id="{12E16DCD-5DCD-44B0-B864-C96D5F379D98}"/>
              </a:ext>
            </a:extLst>
          </p:cNvPr>
          <p:cNvGrpSpPr/>
          <p:nvPr/>
        </p:nvGrpSpPr>
        <p:grpSpPr>
          <a:xfrm>
            <a:off x="6620437" y="2597760"/>
            <a:ext cx="1808025" cy="2187073"/>
            <a:chOff x="4935984" y="784631"/>
            <a:chExt cx="2194750" cy="2829623"/>
          </a:xfrm>
        </p:grpSpPr>
        <p:pic>
          <p:nvPicPr>
            <p:cNvPr id="20" name="Grafik 19">
              <a:extLst>
                <a:ext uri="{FF2B5EF4-FFF2-40B4-BE49-F238E27FC236}">
                  <a16:creationId xmlns:a16="http://schemas.microsoft.com/office/drawing/2014/main" id="{00B766F5-13B6-4B0A-99ED-E4CCE7ED055E}"/>
                </a:ext>
              </a:extLst>
            </p:cNvPr>
            <p:cNvPicPr>
              <a:picLocks noChangeAspect="1"/>
            </p:cNvPicPr>
            <p:nvPr/>
          </p:nvPicPr>
          <p:blipFill rotWithShape="1">
            <a:blip r:embed="rId4">
              <a:extLst>
                <a:ext uri="{28A0092B-C50C-407E-A947-70E740481C1C}">
                  <a14:useLocalDpi xmlns:a14="http://schemas.microsoft.com/office/drawing/2010/main" val="0"/>
                </a:ext>
              </a:extLst>
            </a:blip>
            <a:srcRect t="23974"/>
            <a:stretch/>
          </p:blipFill>
          <p:spPr>
            <a:xfrm>
              <a:off x="4935984" y="1603838"/>
              <a:ext cx="2194750" cy="2010416"/>
            </a:xfrm>
            <a:prstGeom prst="rect">
              <a:avLst/>
            </a:prstGeom>
          </p:spPr>
        </p:pic>
        <p:pic>
          <p:nvPicPr>
            <p:cNvPr id="21" name="Grafik 20">
              <a:extLst>
                <a:ext uri="{FF2B5EF4-FFF2-40B4-BE49-F238E27FC236}">
                  <a16:creationId xmlns:a16="http://schemas.microsoft.com/office/drawing/2014/main" id="{970C6FE2-FFD7-40DB-AB15-DD39FDEAAB41}"/>
                </a:ext>
              </a:extLst>
            </p:cNvPr>
            <p:cNvPicPr>
              <a:picLocks noChangeAspect="1"/>
            </p:cNvPicPr>
            <p:nvPr/>
          </p:nvPicPr>
          <p:blipFill rotWithShape="1">
            <a:blip r:embed="rId4">
              <a:extLst>
                <a:ext uri="{28A0092B-C50C-407E-A947-70E740481C1C}">
                  <a14:useLocalDpi xmlns:a14="http://schemas.microsoft.com/office/drawing/2010/main" val="0"/>
                </a:ext>
              </a:extLst>
            </a:blip>
            <a:srcRect b="75016"/>
            <a:stretch/>
          </p:blipFill>
          <p:spPr>
            <a:xfrm>
              <a:off x="4935984" y="784631"/>
              <a:ext cx="2194750" cy="660662"/>
            </a:xfrm>
            <a:prstGeom prst="rect">
              <a:avLst/>
            </a:prstGeom>
          </p:spPr>
        </p:pic>
      </p:grpSp>
      <p:sp>
        <p:nvSpPr>
          <p:cNvPr id="3" name="Titel 2">
            <a:extLst>
              <a:ext uri="{FF2B5EF4-FFF2-40B4-BE49-F238E27FC236}">
                <a16:creationId xmlns:a16="http://schemas.microsoft.com/office/drawing/2014/main" id="{3245A407-4D1D-4C90-AE54-7A7FBC631DA5}"/>
              </a:ext>
            </a:extLst>
          </p:cNvPr>
          <p:cNvSpPr>
            <a:spLocks noGrp="1"/>
          </p:cNvSpPr>
          <p:nvPr>
            <p:ph type="title"/>
          </p:nvPr>
        </p:nvSpPr>
        <p:spPr/>
        <p:txBody>
          <a:bodyPr>
            <a:normAutofit/>
          </a:bodyPr>
          <a:lstStyle/>
          <a:p>
            <a:r>
              <a:rPr lang="de-DE" sz="2400" dirty="0"/>
              <a:t>2. Konzepte für die Grundschule</a:t>
            </a:r>
          </a:p>
        </p:txBody>
      </p:sp>
      <p:sp>
        <p:nvSpPr>
          <p:cNvPr id="4" name="Inhaltsplatzhalter 3">
            <a:extLst>
              <a:ext uri="{FF2B5EF4-FFF2-40B4-BE49-F238E27FC236}">
                <a16:creationId xmlns:a16="http://schemas.microsoft.com/office/drawing/2014/main" id="{A0424BA0-1405-481F-8F7F-16A26761D0B3}"/>
              </a:ext>
            </a:extLst>
          </p:cNvPr>
          <p:cNvSpPr>
            <a:spLocks noGrp="1"/>
          </p:cNvSpPr>
          <p:nvPr>
            <p:ph sz="half" idx="1"/>
          </p:nvPr>
        </p:nvSpPr>
        <p:spPr>
          <a:xfrm>
            <a:off x="681038" y="1537754"/>
            <a:ext cx="4210050" cy="4456645"/>
          </a:xfrm>
        </p:spPr>
        <p:txBody>
          <a:bodyPr>
            <a:normAutofit/>
          </a:bodyPr>
          <a:lstStyle/>
          <a:p>
            <a:pPr marL="0" indent="0">
              <a:buNone/>
            </a:pPr>
            <a:r>
              <a:rPr lang="de-DE" sz="1200" dirty="0"/>
              <a:t>Im folgenden sind zwei Workshopkonzepte für Schüler*innen ab Klasse 4 dargestellt. Die Dauer der Workshops ist bei 90 und 180 Minuten angesetzt, kann selbstverständlich auch an die Vorstellungen der Lehrkräfte angepasst werden. Workshops unter 90 Minuten sind jedoch nicht empfehlenswert, da die Inhalte schwer zu vermitteln wären. </a:t>
            </a:r>
          </a:p>
          <a:p>
            <a:pPr marL="0" indent="0">
              <a:buNone/>
            </a:pPr>
            <a:r>
              <a:rPr lang="de-DE" sz="1200" dirty="0"/>
              <a:t>Die Workshops sind in Abschnitte von jeweils 45 Minuten gegliedert, so soll gewährleistet werden, dass die Workshops in den zeitlichen Schulablauf intergieren lassen. Pausenlängen können angepasst werden und Mittagessen, große Pausen o.ä. berücksichtigt werden.</a:t>
            </a:r>
          </a:p>
          <a:p>
            <a:pPr marL="0" indent="0">
              <a:buNone/>
            </a:pPr>
            <a:r>
              <a:rPr lang="de-DE" sz="1200" dirty="0"/>
              <a:t>Allgemeine Erläuterungen zu den geplanten Methoden sind unter 5. zu finden. Eine Feinabstimmung zu der Ausgestaltung der Workshops, Methodik und Inhalte erfolgt in Zusammenarbeit bzw. nach Absprache mit den Lehrkräften. </a:t>
            </a:r>
          </a:p>
          <a:p>
            <a:pPr marL="0" indent="0">
              <a:buNone/>
            </a:pPr>
            <a:r>
              <a:rPr lang="de-DE" sz="1200" dirty="0"/>
              <a:t>Sollte Interesse an einer Hybridveranstaltung oder einem Onlineworkshop bestehen, kann ein konkretes Konzept nach Anfrage und Austausch zwischen den Lehrkräften und den Mitarbeiter*innen von Watch Indonesia! zu technischen Möglichkeiten usw. erarbeitet werden. </a:t>
            </a:r>
          </a:p>
          <a:p>
            <a:pPr marL="0" indent="0">
              <a:buNone/>
            </a:pPr>
            <a:r>
              <a:rPr lang="de-DE" sz="1200" dirty="0"/>
              <a:t>Bei Fragen, Anmerkungen etc. wenden Sie sich bitte an unsere Klima- und Umweltreferentin Josephine Sahner (jsahner@watchindonesia.de)</a:t>
            </a:r>
          </a:p>
        </p:txBody>
      </p:sp>
      <p:sp>
        <p:nvSpPr>
          <p:cNvPr id="2" name="Foliennummernplatzhalter 1">
            <a:extLst>
              <a:ext uri="{FF2B5EF4-FFF2-40B4-BE49-F238E27FC236}">
                <a16:creationId xmlns:a16="http://schemas.microsoft.com/office/drawing/2014/main" id="{94626E9F-1435-4609-B636-E9128DDF7D4B}"/>
              </a:ext>
            </a:extLst>
          </p:cNvPr>
          <p:cNvSpPr>
            <a:spLocks noGrp="1"/>
          </p:cNvSpPr>
          <p:nvPr>
            <p:ph type="sldNum" sz="quarter" idx="12"/>
          </p:nvPr>
        </p:nvSpPr>
        <p:spPr/>
        <p:txBody>
          <a:bodyPr/>
          <a:lstStyle/>
          <a:p>
            <a:fld id="{462CA909-9A41-4AE9-916C-B71EFA31B5C8}" type="slidenum">
              <a:rPr lang="en-US" smtClean="0"/>
              <a:t>4</a:t>
            </a:fld>
            <a:endParaRPr lang="en-US"/>
          </a:p>
        </p:txBody>
      </p:sp>
      <p:pic>
        <p:nvPicPr>
          <p:cNvPr id="11" name="Inhaltsplatzhalter 10" descr="Ein Bild, das Foto, Tisch, Kuchen, Schild enthält.&#10;&#10;Automatisch generierte Beschreibung">
            <a:extLst>
              <a:ext uri="{FF2B5EF4-FFF2-40B4-BE49-F238E27FC236}">
                <a16:creationId xmlns:a16="http://schemas.microsoft.com/office/drawing/2014/main" id="{FDAAB04B-32BF-418C-96E0-D14101B4EC41}"/>
              </a:ext>
            </a:extLst>
          </p:cNvPr>
          <p:cNvPicPr>
            <a:picLocks noGrp="1" noChangeAspect="1"/>
          </p:cNvPicPr>
          <p:nvPr>
            <p:ph sz="half" idx="2"/>
          </p:nvPr>
        </p:nvPicPr>
        <p:blipFill>
          <a:blip r:embed="rId5" cstate="print">
            <a:extLst>
              <a:ext uri="{28A0092B-C50C-407E-A947-70E740481C1C}">
                <a14:useLocalDpi xmlns:a14="http://schemas.microsoft.com/office/drawing/2010/main" val="0"/>
              </a:ext>
            </a:extLst>
          </a:blip>
          <a:stretch>
            <a:fillRect/>
          </a:stretch>
        </p:blipFill>
        <p:spPr>
          <a:xfrm>
            <a:off x="5372100" y="1272197"/>
            <a:ext cx="2505434" cy="1254104"/>
          </a:xfrm>
        </p:spPr>
      </p:pic>
      <p:pic>
        <p:nvPicPr>
          <p:cNvPr id="17" name="Grafik 16">
            <a:extLst>
              <a:ext uri="{FF2B5EF4-FFF2-40B4-BE49-F238E27FC236}">
                <a16:creationId xmlns:a16="http://schemas.microsoft.com/office/drawing/2014/main" id="{23E1A5C2-9396-421D-9722-DC35BB246B0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73408" r="66800"/>
          <a:stretch/>
        </p:blipFill>
        <p:spPr>
          <a:xfrm>
            <a:off x="8121478" y="1813233"/>
            <a:ext cx="1410209" cy="800988"/>
          </a:xfrm>
          <a:prstGeom prst="rect">
            <a:avLst/>
          </a:prstGeom>
        </p:spPr>
      </p:pic>
      <p:sp>
        <p:nvSpPr>
          <p:cNvPr id="12" name="Textfeld 11">
            <a:extLst>
              <a:ext uri="{FF2B5EF4-FFF2-40B4-BE49-F238E27FC236}">
                <a16:creationId xmlns:a16="http://schemas.microsoft.com/office/drawing/2014/main" id="{D18EDDA3-ED1B-422F-882C-47BB67FEF4FD}"/>
              </a:ext>
            </a:extLst>
          </p:cNvPr>
          <p:cNvSpPr txBox="1"/>
          <p:nvPr/>
        </p:nvSpPr>
        <p:spPr>
          <a:xfrm>
            <a:off x="5139267" y="2780808"/>
            <a:ext cx="1518707" cy="1200329"/>
          </a:xfrm>
          <a:prstGeom prst="rect">
            <a:avLst/>
          </a:prstGeom>
          <a:noFill/>
        </p:spPr>
        <p:txBody>
          <a:bodyPr wrap="square" rtlCol="0">
            <a:spAutoFit/>
          </a:bodyPr>
          <a:lstStyle/>
          <a:p>
            <a:r>
              <a:rPr lang="de-DE" sz="7200" b="1" dirty="0">
                <a:solidFill>
                  <a:srgbClr val="C00000"/>
                </a:solidFill>
              </a:rPr>
              <a:t>???</a:t>
            </a:r>
          </a:p>
        </p:txBody>
      </p:sp>
      <p:pic>
        <p:nvPicPr>
          <p:cNvPr id="29" name="Grafik 28" descr="Ein Bild, das Baum, Gras enthält.&#10;&#10;Automatisch generierte Beschreibung">
            <a:extLst>
              <a:ext uri="{FF2B5EF4-FFF2-40B4-BE49-F238E27FC236}">
                <a16:creationId xmlns:a16="http://schemas.microsoft.com/office/drawing/2014/main" id="{CD800DE7-D9B3-4CBE-AC36-1C1E270D2DE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21478" y="4635463"/>
            <a:ext cx="1671643" cy="1980907"/>
          </a:xfrm>
          <a:prstGeom prst="rect">
            <a:avLst/>
          </a:prstGeom>
        </p:spPr>
      </p:pic>
    </p:spTree>
    <p:extLst>
      <p:ext uri="{BB962C8B-B14F-4D97-AF65-F5344CB8AC3E}">
        <p14:creationId xmlns:p14="http://schemas.microsoft.com/office/powerpoint/2010/main" val="387158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8D1EF94-263B-402D-A426-8F1F504E866E}"/>
              </a:ext>
            </a:extLst>
          </p:cNvPr>
          <p:cNvSpPr>
            <a:spLocks noGrp="1"/>
          </p:cNvSpPr>
          <p:nvPr>
            <p:ph type="title"/>
          </p:nvPr>
        </p:nvSpPr>
        <p:spPr>
          <a:xfrm>
            <a:off x="1009651" y="329617"/>
            <a:ext cx="6203949" cy="620295"/>
          </a:xfrm>
        </p:spPr>
        <p:txBody>
          <a:bodyPr>
            <a:noAutofit/>
          </a:bodyPr>
          <a:lstStyle/>
          <a:p>
            <a:r>
              <a:rPr lang="de-DE" sz="2400" dirty="0"/>
              <a:t>2.1 Grundschule – Workshopkonzept 90 Minuten</a:t>
            </a:r>
          </a:p>
        </p:txBody>
      </p:sp>
      <p:graphicFrame>
        <p:nvGraphicFramePr>
          <p:cNvPr id="5" name="Tabelle 5">
            <a:extLst>
              <a:ext uri="{FF2B5EF4-FFF2-40B4-BE49-F238E27FC236}">
                <a16:creationId xmlns:a16="http://schemas.microsoft.com/office/drawing/2014/main" id="{F6CC8157-590F-4D03-85BB-83672E765F36}"/>
              </a:ext>
            </a:extLst>
          </p:cNvPr>
          <p:cNvGraphicFramePr>
            <a:graphicFrameLocks noGrp="1"/>
          </p:cNvGraphicFramePr>
          <p:nvPr>
            <p:ph idx="1"/>
            <p:extLst>
              <p:ext uri="{D42A27DB-BD31-4B8C-83A1-F6EECF244321}">
                <p14:modId xmlns:p14="http://schemas.microsoft.com/office/powerpoint/2010/main" val="1751711467"/>
              </p:ext>
            </p:extLst>
          </p:nvPr>
        </p:nvGraphicFramePr>
        <p:xfrm>
          <a:off x="602942" y="1052915"/>
          <a:ext cx="8700116" cy="4940219"/>
        </p:xfrm>
        <a:graphic>
          <a:graphicData uri="http://schemas.openxmlformats.org/drawingml/2006/table">
            <a:tbl>
              <a:tblPr firstRow="1" bandRow="1">
                <a:tableStyleId>{91EBBBCC-DAD2-459C-BE2E-F6DE35CF9A28}</a:tableStyleId>
              </a:tblPr>
              <a:tblGrid>
                <a:gridCol w="1181835">
                  <a:extLst>
                    <a:ext uri="{9D8B030D-6E8A-4147-A177-3AD203B41FA5}">
                      <a16:colId xmlns:a16="http://schemas.microsoft.com/office/drawing/2014/main" val="620124980"/>
                    </a:ext>
                  </a:extLst>
                </a:gridCol>
                <a:gridCol w="1718204">
                  <a:extLst>
                    <a:ext uri="{9D8B030D-6E8A-4147-A177-3AD203B41FA5}">
                      <a16:colId xmlns:a16="http://schemas.microsoft.com/office/drawing/2014/main" val="3515559220"/>
                    </a:ext>
                  </a:extLst>
                </a:gridCol>
                <a:gridCol w="1927297">
                  <a:extLst>
                    <a:ext uri="{9D8B030D-6E8A-4147-A177-3AD203B41FA5}">
                      <a16:colId xmlns:a16="http://schemas.microsoft.com/office/drawing/2014/main" val="1747474899"/>
                    </a:ext>
                  </a:extLst>
                </a:gridCol>
                <a:gridCol w="2177145">
                  <a:extLst>
                    <a:ext uri="{9D8B030D-6E8A-4147-A177-3AD203B41FA5}">
                      <a16:colId xmlns:a16="http://schemas.microsoft.com/office/drawing/2014/main" val="1269207155"/>
                    </a:ext>
                  </a:extLst>
                </a:gridCol>
                <a:gridCol w="1695635">
                  <a:extLst>
                    <a:ext uri="{9D8B030D-6E8A-4147-A177-3AD203B41FA5}">
                      <a16:colId xmlns:a16="http://schemas.microsoft.com/office/drawing/2014/main" val="2913341742"/>
                    </a:ext>
                  </a:extLst>
                </a:gridCol>
              </a:tblGrid>
              <a:tr h="332003">
                <a:tc>
                  <a:txBody>
                    <a:bodyPr/>
                    <a:lstStyle/>
                    <a:p>
                      <a:r>
                        <a:rPr lang="de-DE" sz="1200" dirty="0">
                          <a:solidFill>
                            <a:schemeClr val="tx1"/>
                          </a:solidFill>
                        </a:rPr>
                        <a:t>Dauer/Phase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1200" dirty="0">
                          <a:solidFill>
                            <a:schemeClr val="tx1"/>
                          </a:solidFill>
                        </a:rPr>
                        <a:t>Lernziel &amp; Methode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1200" dirty="0">
                          <a:solidFill>
                            <a:schemeClr val="tx1"/>
                          </a:solidFill>
                        </a:rPr>
                        <a:t>Schüler*</a:t>
                      </a:r>
                      <a:r>
                        <a:rPr lang="de-DE" sz="1200" dirty="0" err="1">
                          <a:solidFill>
                            <a:schemeClr val="tx1"/>
                          </a:solidFill>
                        </a:rPr>
                        <a:t>innenaktivität</a:t>
                      </a:r>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1200" dirty="0">
                          <a:solidFill>
                            <a:schemeClr val="tx1"/>
                          </a:solidFill>
                        </a:rPr>
                        <a:t>Referent*</a:t>
                      </a:r>
                      <a:r>
                        <a:rPr lang="de-DE" sz="1200" dirty="0" err="1">
                          <a:solidFill>
                            <a:schemeClr val="tx1"/>
                          </a:solidFill>
                        </a:rPr>
                        <a:t>innenaktivität</a:t>
                      </a:r>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1200" dirty="0">
                          <a:solidFill>
                            <a:schemeClr val="tx1"/>
                          </a:solidFill>
                        </a:rPr>
                        <a:t>Vorbereitung/Material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12677005"/>
                  </a:ext>
                </a:extLst>
              </a:tr>
              <a:tr h="825623">
                <a:tc>
                  <a:txBody>
                    <a:bodyPr/>
                    <a:lstStyle/>
                    <a:p>
                      <a:r>
                        <a:rPr lang="de-DE" sz="1200" dirty="0">
                          <a:solidFill>
                            <a:schemeClr val="tx1"/>
                          </a:solidFill>
                        </a:rPr>
                        <a:t>Ankunft</a:t>
                      </a:r>
                    </a:p>
                    <a:p>
                      <a:endParaRPr lang="de-DE" sz="1200" dirty="0">
                        <a:solidFill>
                          <a:schemeClr val="tx1"/>
                        </a:solidFill>
                      </a:endParaRPr>
                    </a:p>
                    <a:p>
                      <a:endParaRPr lang="de-DE" sz="1200" dirty="0">
                        <a:solidFill>
                          <a:schemeClr val="tx1"/>
                        </a:solidFill>
                      </a:endParaRPr>
                    </a:p>
                    <a:p>
                      <a:r>
                        <a:rPr lang="de-DE" sz="1200" dirty="0">
                          <a:solidFill>
                            <a:schemeClr val="tx1"/>
                          </a:solidFill>
                        </a:rPr>
                        <a:t>2 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Ankommen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Die Schüler*innen nehmen sich die vorbereiteten Namenschilder (Kreppband).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kern="1200" dirty="0">
                          <a:solidFill>
                            <a:schemeClr val="dk1"/>
                          </a:solidFill>
                          <a:effectLst/>
                          <a:latin typeface="+mn-lt"/>
                          <a:ea typeface="+mn-ea"/>
                          <a:cs typeface="+mn-cs"/>
                        </a:rPr>
                        <a:t>Die Referent*innen begrüßen die Schüler*innen. Sie fordern sie auf, ihren Namen auf Kreppband zu schreiben.</a:t>
                      </a:r>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dk1"/>
                          </a:solidFill>
                          <a:effectLst/>
                          <a:latin typeface="+mn-lt"/>
                          <a:ea typeface="+mn-ea"/>
                          <a:cs typeface="+mn-cs"/>
                        </a:rPr>
                        <a:t>Kreppband, Stifte, Stuhlkreis.</a:t>
                      </a:r>
                    </a:p>
                    <a:p>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extLst>
                  <a:ext uri="{0D108BD9-81ED-4DB2-BD59-A6C34878D82A}">
                    <a16:rowId xmlns:a16="http://schemas.microsoft.com/office/drawing/2014/main" val="3423739715"/>
                  </a:ext>
                </a:extLst>
              </a:tr>
              <a:tr h="1039393">
                <a:tc>
                  <a:txBody>
                    <a:bodyPr/>
                    <a:lstStyle/>
                    <a:p>
                      <a:r>
                        <a:rPr lang="de-DE" sz="1200" dirty="0">
                          <a:solidFill>
                            <a:schemeClr val="tx1"/>
                          </a:solidFill>
                        </a:rPr>
                        <a:t>Einstieg</a:t>
                      </a: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r>
                        <a:rPr lang="de-DE" sz="1200" dirty="0">
                          <a:solidFill>
                            <a:schemeClr val="tx1"/>
                          </a:solidFill>
                        </a:rPr>
                        <a:t>5 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50000"/>
                      </a:schemeClr>
                    </a:solidFill>
                  </a:tcPr>
                </a:tc>
                <a:tc>
                  <a:txBody>
                    <a:bodyPr/>
                    <a:lstStyle/>
                    <a:p>
                      <a:r>
                        <a:rPr lang="de-DE" sz="1200" dirty="0">
                          <a:solidFill>
                            <a:schemeClr val="tx1"/>
                          </a:solidFill>
                        </a:rPr>
                        <a:t>Kennenlernen</a:t>
                      </a:r>
                    </a:p>
                    <a:p>
                      <a:endParaRPr lang="de-DE" sz="1200" dirty="0">
                        <a:solidFill>
                          <a:schemeClr val="tx1"/>
                        </a:solidFill>
                      </a:endParaRPr>
                    </a:p>
                    <a:p>
                      <a:r>
                        <a:rPr lang="de-DE" sz="1200" dirty="0">
                          <a:solidFill>
                            <a:schemeClr val="tx1"/>
                          </a:solidFill>
                        </a:rPr>
                        <a:t>Fragen:</a:t>
                      </a:r>
                    </a:p>
                    <a:p>
                      <a:pPr marL="342900" indent="-342900">
                        <a:buAutoNum type="arabicPeriod"/>
                      </a:pPr>
                      <a:r>
                        <a:rPr lang="de-DE" sz="1200" dirty="0">
                          <a:solidFill>
                            <a:schemeClr val="tx1"/>
                          </a:solidFill>
                        </a:rPr>
                        <a:t>Wie heißt du?</a:t>
                      </a:r>
                    </a:p>
                    <a:p>
                      <a:pPr marL="342900" indent="-342900">
                        <a:buAutoNum type="arabicPeriod"/>
                      </a:pPr>
                      <a:r>
                        <a:rPr lang="de-DE" sz="1200" dirty="0">
                          <a:solidFill>
                            <a:schemeClr val="tx1"/>
                          </a:solidFill>
                        </a:rPr>
                        <a:t>Wie geht es dir?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50000"/>
                      </a:schemeClr>
                    </a:solidFill>
                  </a:tcPr>
                </a:tc>
                <a:tc>
                  <a:txBody>
                    <a:bodyPr/>
                    <a:lstStyle/>
                    <a:p>
                      <a:r>
                        <a:rPr lang="de-DE" sz="1200" dirty="0">
                          <a:solidFill>
                            <a:schemeClr val="tx1"/>
                          </a:solidFill>
                        </a:rPr>
                        <a:t>Die Schüler*innen stellen sich kurz vor und beantworten die Fragen.</a:t>
                      </a:r>
                    </a:p>
                    <a:p>
                      <a:endParaRPr lang="de-DE" sz="1200" dirty="0">
                        <a:solidFill>
                          <a:schemeClr val="tx1"/>
                        </a:solidFill>
                      </a:endParaRPr>
                    </a:p>
                    <a:p>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50000"/>
                      </a:schemeClr>
                    </a:solidFill>
                  </a:tcPr>
                </a:tc>
                <a:tc>
                  <a:txBody>
                    <a:bodyPr/>
                    <a:lstStyle/>
                    <a:p>
                      <a:r>
                        <a:rPr lang="de-DE" sz="1200" dirty="0">
                          <a:solidFill>
                            <a:schemeClr val="tx1"/>
                          </a:solidFill>
                        </a:rPr>
                        <a:t>Die Referent*innen vermitteln, dass es jetzt eine kurze Vorstellungsrunde gibt, in der zwei Fragen beantwortet werden sollen.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50000"/>
                      </a:schemeClr>
                    </a:solidFill>
                  </a:tcPr>
                </a:tc>
                <a:tc>
                  <a:txBody>
                    <a:bodyPr/>
                    <a:lstStyle/>
                    <a:p>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50000"/>
                      </a:schemeClr>
                    </a:solidFill>
                  </a:tcPr>
                </a:tc>
                <a:extLst>
                  <a:ext uri="{0D108BD9-81ED-4DB2-BD59-A6C34878D82A}">
                    <a16:rowId xmlns:a16="http://schemas.microsoft.com/office/drawing/2014/main" val="1168000371"/>
                  </a:ext>
                </a:extLst>
              </a:tr>
              <a:tr h="1039393">
                <a:tc>
                  <a:txBody>
                    <a:bodyPr/>
                    <a:lstStyle/>
                    <a:p>
                      <a:r>
                        <a:rPr lang="de-DE" sz="1200" dirty="0">
                          <a:solidFill>
                            <a:schemeClr val="tx1"/>
                          </a:solidFill>
                        </a:rPr>
                        <a:t>Einstieg</a:t>
                      </a: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r>
                        <a:rPr lang="de-DE" sz="1200" dirty="0">
                          <a:solidFill>
                            <a:schemeClr val="tx1"/>
                          </a:solidFill>
                        </a:rPr>
                        <a:t>5 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Kennenlernen/</a:t>
                      </a:r>
                    </a:p>
                    <a:p>
                      <a:r>
                        <a:rPr lang="de-DE" sz="1200" dirty="0">
                          <a:solidFill>
                            <a:schemeClr val="tx1"/>
                          </a:solidFill>
                        </a:rPr>
                        <a:t>Workshopablauf und –regeln werden verinnerlichen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Die Schüler*innen hören zu und stellen ggf. Fragen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Die Referent*innen stellen sich kurz vor und erklären den Ablauf und die Regeln des Workshops.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Vorbereitete Flipcharts</a:t>
                      </a:r>
                    </a:p>
                    <a:p>
                      <a:pPr marL="342900" indent="-342900">
                        <a:buFont typeface="+mj-lt"/>
                        <a:buAutoNum type="arabicPeriod"/>
                      </a:pPr>
                      <a:r>
                        <a:rPr lang="de-DE" sz="1200" dirty="0">
                          <a:solidFill>
                            <a:schemeClr val="tx1"/>
                          </a:solidFill>
                        </a:rPr>
                        <a:t>Grober Ablauf mit Pausen</a:t>
                      </a:r>
                    </a:p>
                    <a:p>
                      <a:pPr marL="342900" indent="-342900">
                        <a:buFont typeface="+mj-lt"/>
                        <a:buAutoNum type="arabicPeriod"/>
                      </a:pPr>
                      <a:r>
                        <a:rPr lang="de-DE" sz="1200" dirty="0">
                          <a:solidFill>
                            <a:schemeClr val="tx1"/>
                          </a:solidFill>
                        </a:rPr>
                        <a:t>Regeln für Kommunikation und Verhalten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extLst>
                  <a:ext uri="{0D108BD9-81ED-4DB2-BD59-A6C34878D82A}">
                    <a16:rowId xmlns:a16="http://schemas.microsoft.com/office/drawing/2014/main" val="1282691242"/>
                  </a:ext>
                </a:extLst>
              </a:tr>
              <a:tr h="1039393">
                <a:tc>
                  <a:txBody>
                    <a:bodyPr/>
                    <a:lstStyle/>
                    <a:p>
                      <a:r>
                        <a:rPr lang="de-DE" sz="1200" dirty="0">
                          <a:solidFill>
                            <a:schemeClr val="tx1"/>
                          </a:solidFill>
                        </a:rPr>
                        <a:t>Einstieg</a:t>
                      </a: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r>
                        <a:rPr lang="de-DE" sz="1200" dirty="0">
                          <a:solidFill>
                            <a:schemeClr val="tx1"/>
                          </a:solidFill>
                        </a:rPr>
                        <a:t>8 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Schüler*innen werden thematisch eingestimmt/ </a:t>
                      </a:r>
                      <a:r>
                        <a:rPr lang="de-DE" sz="1200" b="1" dirty="0">
                          <a:solidFill>
                            <a:schemeClr val="tx1"/>
                          </a:solidFill>
                        </a:rPr>
                        <a:t>Quiz 1, 2 oder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Die Schüler*innen verteilen sich im fürs Quiz markierten Bereich und positionieren sich nach jeder Frage bei der Zahl, die sie als richtige Antwort einschätzen.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kern="1200" dirty="0">
                          <a:solidFill>
                            <a:schemeClr val="dk1"/>
                          </a:solidFill>
                          <a:effectLst/>
                          <a:latin typeface="+mn-lt"/>
                          <a:ea typeface="+mn-ea"/>
                          <a:cs typeface="+mn-cs"/>
                        </a:rPr>
                        <a:t>Die Referent*innen begrüßen die Schüler*innen. Sie fordern sie auf, ihren Namen auf Kreppband zu schreiben.</a:t>
                      </a:r>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dk1"/>
                          </a:solidFill>
                          <a:effectLst/>
                          <a:latin typeface="+mn-lt"/>
                          <a:ea typeface="+mn-ea"/>
                          <a:cs typeface="+mn-cs"/>
                        </a:rPr>
                        <a:t>Drei Schilder im A4 Format (oder großer) mit den Zahlen 1, 2 und 3. Drei mit Kreppband abgeklebte Bereiche.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dk1"/>
                          </a:solidFill>
                          <a:effectLst/>
                          <a:latin typeface="+mn-lt"/>
                          <a:ea typeface="+mn-ea"/>
                          <a:cs typeface="+mn-cs"/>
                        </a:rPr>
                        <a:t>Vier Quizfragen mit je drei möglichen Antworten.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extLst>
                  <a:ext uri="{0D108BD9-81ED-4DB2-BD59-A6C34878D82A}">
                    <a16:rowId xmlns:a16="http://schemas.microsoft.com/office/drawing/2014/main" val="3610267942"/>
                  </a:ext>
                </a:extLst>
              </a:tr>
            </a:tbl>
          </a:graphicData>
        </a:graphic>
      </p:graphicFrame>
      <p:sp>
        <p:nvSpPr>
          <p:cNvPr id="2" name="Foliennummernplatzhalter 1">
            <a:extLst>
              <a:ext uri="{FF2B5EF4-FFF2-40B4-BE49-F238E27FC236}">
                <a16:creationId xmlns:a16="http://schemas.microsoft.com/office/drawing/2014/main" id="{6E653485-FBB4-4560-AC5C-DF9C2249B410}"/>
              </a:ext>
            </a:extLst>
          </p:cNvPr>
          <p:cNvSpPr>
            <a:spLocks noGrp="1"/>
          </p:cNvSpPr>
          <p:nvPr>
            <p:ph type="sldNum" sz="quarter" idx="12"/>
          </p:nvPr>
        </p:nvSpPr>
        <p:spPr/>
        <p:txBody>
          <a:bodyPr/>
          <a:lstStyle/>
          <a:p>
            <a:fld id="{462CA909-9A41-4AE9-916C-B71EFA31B5C8}" type="slidenum">
              <a:rPr lang="en-US" smtClean="0"/>
              <a:t>5</a:t>
            </a:fld>
            <a:endParaRPr lang="en-US"/>
          </a:p>
        </p:txBody>
      </p:sp>
    </p:spTree>
    <p:extLst>
      <p:ext uri="{BB962C8B-B14F-4D97-AF65-F5344CB8AC3E}">
        <p14:creationId xmlns:p14="http://schemas.microsoft.com/office/powerpoint/2010/main" val="1541244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p:cNvGrpSpPr/>
        <p:nvPr/>
      </p:nvGrpSpPr>
      <p:grpSpPr>
        <a:xfrm>
          <a:off x="0" y="0"/>
          <a:ext cx="0" cy="0"/>
          <a:chOff x="0" y="0"/>
          <a:chExt cx="0" cy="0"/>
        </a:xfrm>
      </p:grpSpPr>
      <p:graphicFrame>
        <p:nvGraphicFramePr>
          <p:cNvPr id="5" name="Tabelle 5">
            <a:extLst>
              <a:ext uri="{FF2B5EF4-FFF2-40B4-BE49-F238E27FC236}">
                <a16:creationId xmlns:a16="http://schemas.microsoft.com/office/drawing/2014/main" id="{F6CC8157-590F-4D03-85BB-83672E765F36}"/>
              </a:ext>
            </a:extLst>
          </p:cNvPr>
          <p:cNvGraphicFramePr>
            <a:graphicFrameLocks noGrp="1"/>
          </p:cNvGraphicFramePr>
          <p:nvPr>
            <p:ph idx="1"/>
            <p:extLst>
              <p:ext uri="{D42A27DB-BD31-4B8C-83A1-F6EECF244321}">
                <p14:modId xmlns:p14="http://schemas.microsoft.com/office/powerpoint/2010/main" val="3617264445"/>
              </p:ext>
            </p:extLst>
          </p:nvPr>
        </p:nvGraphicFramePr>
        <p:xfrm>
          <a:off x="602942" y="1052914"/>
          <a:ext cx="8700116" cy="4571796"/>
        </p:xfrm>
        <a:graphic>
          <a:graphicData uri="http://schemas.openxmlformats.org/drawingml/2006/table">
            <a:tbl>
              <a:tblPr firstRow="1" bandRow="1">
                <a:tableStyleId>{91EBBBCC-DAD2-459C-BE2E-F6DE35CF9A28}</a:tableStyleId>
              </a:tblPr>
              <a:tblGrid>
                <a:gridCol w="1181835">
                  <a:extLst>
                    <a:ext uri="{9D8B030D-6E8A-4147-A177-3AD203B41FA5}">
                      <a16:colId xmlns:a16="http://schemas.microsoft.com/office/drawing/2014/main" val="620124980"/>
                    </a:ext>
                  </a:extLst>
                </a:gridCol>
                <a:gridCol w="1718204">
                  <a:extLst>
                    <a:ext uri="{9D8B030D-6E8A-4147-A177-3AD203B41FA5}">
                      <a16:colId xmlns:a16="http://schemas.microsoft.com/office/drawing/2014/main" val="3515559220"/>
                    </a:ext>
                  </a:extLst>
                </a:gridCol>
                <a:gridCol w="1927297">
                  <a:extLst>
                    <a:ext uri="{9D8B030D-6E8A-4147-A177-3AD203B41FA5}">
                      <a16:colId xmlns:a16="http://schemas.microsoft.com/office/drawing/2014/main" val="1747474899"/>
                    </a:ext>
                  </a:extLst>
                </a:gridCol>
                <a:gridCol w="2177145">
                  <a:extLst>
                    <a:ext uri="{9D8B030D-6E8A-4147-A177-3AD203B41FA5}">
                      <a16:colId xmlns:a16="http://schemas.microsoft.com/office/drawing/2014/main" val="1269207155"/>
                    </a:ext>
                  </a:extLst>
                </a:gridCol>
                <a:gridCol w="1695635">
                  <a:extLst>
                    <a:ext uri="{9D8B030D-6E8A-4147-A177-3AD203B41FA5}">
                      <a16:colId xmlns:a16="http://schemas.microsoft.com/office/drawing/2014/main" val="2913341742"/>
                    </a:ext>
                  </a:extLst>
                </a:gridCol>
              </a:tblGrid>
              <a:tr h="332003">
                <a:tc>
                  <a:txBody>
                    <a:bodyPr/>
                    <a:lstStyle/>
                    <a:p>
                      <a:r>
                        <a:rPr lang="de-DE" sz="1200" dirty="0">
                          <a:solidFill>
                            <a:schemeClr val="tx1"/>
                          </a:solidFill>
                        </a:rPr>
                        <a:t>Dauer/Phase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1200" dirty="0">
                          <a:solidFill>
                            <a:schemeClr val="tx1"/>
                          </a:solidFill>
                        </a:rPr>
                        <a:t>Lernziel &amp; Methode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1200" dirty="0">
                          <a:solidFill>
                            <a:schemeClr val="tx1"/>
                          </a:solidFill>
                        </a:rPr>
                        <a:t>Schüler*</a:t>
                      </a:r>
                      <a:r>
                        <a:rPr lang="de-DE" sz="1200" dirty="0" err="1">
                          <a:solidFill>
                            <a:schemeClr val="tx1"/>
                          </a:solidFill>
                        </a:rPr>
                        <a:t>innenaktivität</a:t>
                      </a:r>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1200" dirty="0">
                          <a:solidFill>
                            <a:schemeClr val="tx1"/>
                          </a:solidFill>
                        </a:rPr>
                        <a:t>Referent*</a:t>
                      </a:r>
                      <a:r>
                        <a:rPr lang="de-DE" sz="1200" dirty="0" err="1">
                          <a:solidFill>
                            <a:schemeClr val="tx1"/>
                          </a:solidFill>
                        </a:rPr>
                        <a:t>innenaktivität</a:t>
                      </a:r>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1200" dirty="0">
                          <a:solidFill>
                            <a:schemeClr val="tx1"/>
                          </a:solidFill>
                        </a:rPr>
                        <a:t>Vorbereitung/Material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12677005"/>
                  </a:ext>
                </a:extLst>
              </a:tr>
              <a:tr h="1039393">
                <a:tc>
                  <a:txBody>
                    <a:bodyPr/>
                    <a:lstStyle/>
                    <a:p>
                      <a:r>
                        <a:rPr lang="de-DE" sz="1200" dirty="0">
                          <a:solidFill>
                            <a:schemeClr val="tx1"/>
                          </a:solidFill>
                        </a:rPr>
                        <a:t>Einstieg</a:t>
                      </a: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r>
                        <a:rPr lang="de-DE" sz="1200" dirty="0">
                          <a:solidFill>
                            <a:schemeClr val="tx1"/>
                          </a:solidFill>
                        </a:rPr>
                        <a:t>15 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50000"/>
                      </a:schemeClr>
                    </a:solidFill>
                  </a:tcPr>
                </a:tc>
                <a:tc>
                  <a:txBody>
                    <a:bodyPr/>
                    <a:lstStyle/>
                    <a:p>
                      <a:r>
                        <a:rPr lang="de-DE" sz="1200" dirty="0">
                          <a:solidFill>
                            <a:schemeClr val="tx1"/>
                          </a:solidFill>
                        </a:rPr>
                        <a:t>Schüler*innen bekommen Informationen und sind sich der Problematik des Palmölanbaus bewusst/ </a:t>
                      </a:r>
                      <a:r>
                        <a:rPr lang="de-DE" sz="1200" b="1" dirty="0">
                          <a:solidFill>
                            <a:schemeClr val="tx1"/>
                          </a:solidFill>
                        </a:rPr>
                        <a:t>Impulsvortrag</a:t>
                      </a:r>
                      <a:r>
                        <a:rPr lang="de-DE" sz="1200" dirty="0">
                          <a:solidFill>
                            <a:schemeClr val="tx1"/>
                          </a:solidFill>
                        </a:rPr>
                        <a:t> der zu offenen Fragen der Arbeitsphase leitet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50000"/>
                      </a:schemeClr>
                    </a:solidFill>
                  </a:tcPr>
                </a:tc>
                <a:tc>
                  <a:txBody>
                    <a:bodyPr/>
                    <a:lstStyle/>
                    <a:p>
                      <a:r>
                        <a:rPr lang="de-DE" sz="1200" dirty="0">
                          <a:solidFill>
                            <a:schemeClr val="tx1"/>
                          </a:solidFill>
                        </a:rPr>
                        <a:t>Die Schüler*innen hören zu und können Fragen stellen.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50000"/>
                      </a:schemeClr>
                    </a:solidFill>
                  </a:tcPr>
                </a:tc>
                <a:tc>
                  <a:txBody>
                    <a:bodyPr/>
                    <a:lstStyle/>
                    <a:p>
                      <a:r>
                        <a:rPr lang="de-DE" sz="1200" dirty="0">
                          <a:solidFill>
                            <a:schemeClr val="tx1"/>
                          </a:solidFill>
                        </a:rPr>
                        <a:t>Die Referent*innen vermitteln die wichtigsten Informationen zu</a:t>
                      </a:r>
                    </a:p>
                    <a:p>
                      <a:pPr marL="171450" indent="-171450">
                        <a:buFontTx/>
                        <a:buChar char="-"/>
                      </a:pPr>
                      <a:r>
                        <a:rPr lang="de-DE" sz="1200" dirty="0">
                          <a:solidFill>
                            <a:schemeClr val="tx1"/>
                          </a:solidFill>
                        </a:rPr>
                        <a:t>Indonesien</a:t>
                      </a:r>
                    </a:p>
                    <a:p>
                      <a:pPr marL="171450" indent="-171450">
                        <a:buFontTx/>
                        <a:buChar char="-"/>
                      </a:pPr>
                      <a:r>
                        <a:rPr lang="de-DE" sz="1200" dirty="0">
                          <a:solidFill>
                            <a:schemeClr val="tx1"/>
                          </a:solidFill>
                        </a:rPr>
                        <a:t>Palmöl </a:t>
                      </a:r>
                    </a:p>
                    <a:p>
                      <a:pPr marL="171450" indent="-171450">
                        <a:buFontTx/>
                        <a:buChar char="-"/>
                      </a:pPr>
                      <a:r>
                        <a:rPr lang="de-DE" sz="1200" dirty="0">
                          <a:solidFill>
                            <a:schemeClr val="tx1"/>
                          </a:solidFill>
                        </a:rPr>
                        <a:t>Biokraftstoffe</a:t>
                      </a:r>
                    </a:p>
                    <a:p>
                      <a:pPr marL="171450" indent="-171450">
                        <a:buFontTx/>
                        <a:buChar char="-"/>
                      </a:pPr>
                      <a:r>
                        <a:rPr lang="de-DE" sz="1200" dirty="0">
                          <a:solidFill>
                            <a:schemeClr val="tx1"/>
                          </a:solidFill>
                        </a:rPr>
                        <a:t>Bezug zu Deutschland/ Lebensrealität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50000"/>
                      </a:schemeClr>
                    </a:solidFill>
                  </a:tcPr>
                </a:tc>
                <a:tc>
                  <a:txBody>
                    <a:bodyPr/>
                    <a:lstStyle/>
                    <a:p>
                      <a:r>
                        <a:rPr lang="de-DE" sz="1200" dirty="0">
                          <a:solidFill>
                            <a:schemeClr val="tx1"/>
                          </a:solidFill>
                        </a:rPr>
                        <a:t>Vorbereite Flipcharts und Anschauungsobjekte </a:t>
                      </a:r>
                    </a:p>
                    <a:p>
                      <a:endParaRPr lang="de-DE" sz="1200" dirty="0">
                        <a:solidFill>
                          <a:schemeClr val="tx1"/>
                        </a:solidFill>
                      </a:endParaRPr>
                    </a:p>
                    <a:p>
                      <a:r>
                        <a:rPr lang="de-DE" sz="1200" dirty="0">
                          <a:solidFill>
                            <a:schemeClr val="tx1"/>
                          </a:solidFill>
                        </a:rPr>
                        <a:t>Moderationskarten, Stifte.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50000"/>
                      </a:schemeClr>
                    </a:solidFill>
                  </a:tcPr>
                </a:tc>
                <a:extLst>
                  <a:ext uri="{0D108BD9-81ED-4DB2-BD59-A6C34878D82A}">
                    <a16:rowId xmlns:a16="http://schemas.microsoft.com/office/drawing/2014/main" val="1168000371"/>
                  </a:ext>
                </a:extLst>
              </a:tr>
              <a:tr h="1039393">
                <a:tc>
                  <a:txBody>
                    <a:bodyPr/>
                    <a:lstStyle/>
                    <a:p>
                      <a:r>
                        <a:rPr lang="de-DE" sz="1200" dirty="0">
                          <a:solidFill>
                            <a:schemeClr val="tx1"/>
                          </a:solidFill>
                        </a:rPr>
                        <a:t>Einstieg</a:t>
                      </a: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r>
                        <a:rPr lang="de-DE" sz="1200" dirty="0">
                          <a:solidFill>
                            <a:schemeClr val="tx1"/>
                          </a:solidFill>
                        </a:rPr>
                        <a:t>5 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Probleme und offene Fragen werden festgehalten/ </a:t>
                      </a:r>
                      <a:r>
                        <a:rPr lang="de-DE" sz="1200" b="1" dirty="0">
                          <a:solidFill>
                            <a:schemeClr val="tx1"/>
                          </a:solidFill>
                        </a:rPr>
                        <a:t>Visualisierung</a:t>
                      </a:r>
                      <a:r>
                        <a:rPr lang="de-DE" sz="1200" dirty="0">
                          <a:solidFill>
                            <a:schemeClr val="tx1"/>
                          </a:solidFill>
                        </a:rPr>
                        <a:t> auf Moderationskarten und Sammlung auf Flipchart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Die Schüler*innen haben die Gelegenheit Fragen zu stellen und sollen Probleme die sie sehen formulieren.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Die Referent*innen schreiben die Fragen/Punkte auf Moderationskarten und geben eventuell Hilfestellung bei der Formulierung von Problemen.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Vorbereitete Flipcharts.</a:t>
                      </a:r>
                    </a:p>
                    <a:p>
                      <a:endParaRPr lang="de-DE" sz="1200" dirty="0">
                        <a:solidFill>
                          <a:schemeClr val="tx1"/>
                        </a:solidFill>
                      </a:endParaRPr>
                    </a:p>
                    <a:p>
                      <a:r>
                        <a:rPr lang="de-DE" sz="1200" dirty="0">
                          <a:solidFill>
                            <a:schemeClr val="tx1"/>
                          </a:solidFill>
                        </a:rPr>
                        <a:t>Moderationskarten, Stifte.</a:t>
                      </a:r>
                    </a:p>
                    <a:p>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extLst>
                  <a:ext uri="{0D108BD9-81ED-4DB2-BD59-A6C34878D82A}">
                    <a16:rowId xmlns:a16="http://schemas.microsoft.com/office/drawing/2014/main" val="1282691242"/>
                  </a:ext>
                </a:extLst>
              </a:tr>
              <a:tr h="1039393">
                <a:tc>
                  <a:txBody>
                    <a:bodyPr/>
                    <a:lstStyle/>
                    <a:p>
                      <a:r>
                        <a:rPr lang="de-DE" sz="1200" dirty="0">
                          <a:solidFill>
                            <a:schemeClr val="tx1"/>
                          </a:solidFill>
                        </a:rPr>
                        <a:t>Arbeitsphase</a:t>
                      </a: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r>
                        <a:rPr lang="de-DE" sz="1200" dirty="0">
                          <a:solidFill>
                            <a:schemeClr val="tx1"/>
                          </a:solidFill>
                        </a:rPr>
                        <a:t>5 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Die Schüler*innen verstehen den Arbeitsauftrag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chemeClr val="tx1"/>
                          </a:solidFill>
                        </a:rPr>
                        <a:t>Die Schüler*innen hören zu und können Rückfragen stellen.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kern="1200" dirty="0">
                          <a:solidFill>
                            <a:schemeClr val="dk1"/>
                          </a:solidFill>
                          <a:effectLst/>
                          <a:latin typeface="+mn-lt"/>
                          <a:ea typeface="+mn-ea"/>
                          <a:cs typeface="+mn-cs"/>
                        </a:rPr>
                        <a:t>Die Referent*innen begrüßen die Schüler*innen nach der Pause. Sie erklären die Methode und beantworten Rückfragen.</a:t>
                      </a:r>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Vorbereitete Flipcharts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extLst>
                  <a:ext uri="{0D108BD9-81ED-4DB2-BD59-A6C34878D82A}">
                    <a16:rowId xmlns:a16="http://schemas.microsoft.com/office/drawing/2014/main" val="2259044795"/>
                  </a:ext>
                </a:extLst>
              </a:tr>
              <a:tr h="399495">
                <a:tc>
                  <a:txBody>
                    <a:bodyPr/>
                    <a:lstStyle/>
                    <a:p>
                      <a:r>
                        <a:rPr lang="de-DE" sz="1200" dirty="0">
                          <a:solidFill>
                            <a:schemeClr val="tx1"/>
                          </a:solidFill>
                        </a:rPr>
                        <a:t>Pause</a:t>
                      </a:r>
                    </a:p>
                    <a:p>
                      <a:r>
                        <a:rPr lang="de-DE" sz="1200" dirty="0">
                          <a:solidFill>
                            <a:schemeClr val="tx1"/>
                          </a:solidFill>
                        </a:rPr>
                        <a:t>10/ 15 Minuten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r>
                        <a:rPr lang="de-DE" sz="1200" dirty="0">
                          <a:solidFill>
                            <a:schemeClr val="tx1"/>
                          </a:solidFill>
                        </a:rPr>
                        <a:t>Palmölfreie Kekse und Schokolade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extLst>
                  <a:ext uri="{0D108BD9-81ED-4DB2-BD59-A6C34878D82A}">
                    <a16:rowId xmlns:a16="http://schemas.microsoft.com/office/drawing/2014/main" val="2621943242"/>
                  </a:ext>
                </a:extLst>
              </a:tr>
            </a:tbl>
          </a:graphicData>
        </a:graphic>
      </p:graphicFrame>
      <p:sp>
        <p:nvSpPr>
          <p:cNvPr id="2" name="Foliennummernplatzhalter 1">
            <a:extLst>
              <a:ext uri="{FF2B5EF4-FFF2-40B4-BE49-F238E27FC236}">
                <a16:creationId xmlns:a16="http://schemas.microsoft.com/office/drawing/2014/main" id="{6E653485-FBB4-4560-AC5C-DF9C2249B410}"/>
              </a:ext>
            </a:extLst>
          </p:cNvPr>
          <p:cNvSpPr>
            <a:spLocks noGrp="1"/>
          </p:cNvSpPr>
          <p:nvPr>
            <p:ph type="sldNum" sz="quarter" idx="12"/>
          </p:nvPr>
        </p:nvSpPr>
        <p:spPr/>
        <p:txBody>
          <a:bodyPr/>
          <a:lstStyle/>
          <a:p>
            <a:fld id="{462CA909-9A41-4AE9-916C-B71EFA31B5C8}" type="slidenum">
              <a:rPr lang="en-US" smtClean="0"/>
              <a:t>6</a:t>
            </a:fld>
            <a:endParaRPr lang="en-US"/>
          </a:p>
        </p:txBody>
      </p:sp>
      <p:sp>
        <p:nvSpPr>
          <p:cNvPr id="10" name="Titel 2">
            <a:extLst>
              <a:ext uri="{FF2B5EF4-FFF2-40B4-BE49-F238E27FC236}">
                <a16:creationId xmlns:a16="http://schemas.microsoft.com/office/drawing/2014/main" id="{FCE7D1CD-925C-4DD3-9B80-023C33A395C6}"/>
              </a:ext>
            </a:extLst>
          </p:cNvPr>
          <p:cNvSpPr txBox="1">
            <a:spLocks/>
          </p:cNvSpPr>
          <p:nvPr/>
        </p:nvSpPr>
        <p:spPr>
          <a:xfrm>
            <a:off x="1009651" y="329617"/>
            <a:ext cx="6203949" cy="6202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a:t>2.1 Grundschule – Workshopkonzept 90 Minuten</a:t>
            </a:r>
            <a:endParaRPr lang="de-DE" sz="2400" dirty="0"/>
          </a:p>
        </p:txBody>
      </p:sp>
    </p:spTree>
    <p:extLst>
      <p:ext uri="{BB962C8B-B14F-4D97-AF65-F5344CB8AC3E}">
        <p14:creationId xmlns:p14="http://schemas.microsoft.com/office/powerpoint/2010/main" val="3654764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p:cNvGrpSpPr/>
        <p:nvPr/>
      </p:nvGrpSpPr>
      <p:grpSpPr>
        <a:xfrm>
          <a:off x="0" y="0"/>
          <a:ext cx="0" cy="0"/>
          <a:chOff x="0" y="0"/>
          <a:chExt cx="0" cy="0"/>
        </a:xfrm>
      </p:grpSpPr>
      <p:graphicFrame>
        <p:nvGraphicFramePr>
          <p:cNvPr id="5" name="Tabelle 5">
            <a:extLst>
              <a:ext uri="{FF2B5EF4-FFF2-40B4-BE49-F238E27FC236}">
                <a16:creationId xmlns:a16="http://schemas.microsoft.com/office/drawing/2014/main" id="{F6CC8157-590F-4D03-85BB-83672E765F36}"/>
              </a:ext>
            </a:extLst>
          </p:cNvPr>
          <p:cNvGraphicFramePr>
            <a:graphicFrameLocks noGrp="1"/>
          </p:cNvGraphicFramePr>
          <p:nvPr>
            <p:ph idx="1"/>
            <p:extLst>
              <p:ext uri="{D42A27DB-BD31-4B8C-83A1-F6EECF244321}">
                <p14:modId xmlns:p14="http://schemas.microsoft.com/office/powerpoint/2010/main" val="701854808"/>
              </p:ext>
            </p:extLst>
          </p:nvPr>
        </p:nvGraphicFramePr>
        <p:xfrm>
          <a:off x="602942" y="1052915"/>
          <a:ext cx="8700116" cy="5178323"/>
        </p:xfrm>
        <a:graphic>
          <a:graphicData uri="http://schemas.openxmlformats.org/drawingml/2006/table">
            <a:tbl>
              <a:tblPr firstRow="1" bandRow="1">
                <a:tableStyleId>{91EBBBCC-DAD2-459C-BE2E-F6DE35CF9A28}</a:tableStyleId>
              </a:tblPr>
              <a:tblGrid>
                <a:gridCol w="1181835">
                  <a:extLst>
                    <a:ext uri="{9D8B030D-6E8A-4147-A177-3AD203B41FA5}">
                      <a16:colId xmlns:a16="http://schemas.microsoft.com/office/drawing/2014/main" val="620124980"/>
                    </a:ext>
                  </a:extLst>
                </a:gridCol>
                <a:gridCol w="1718204">
                  <a:extLst>
                    <a:ext uri="{9D8B030D-6E8A-4147-A177-3AD203B41FA5}">
                      <a16:colId xmlns:a16="http://schemas.microsoft.com/office/drawing/2014/main" val="3515559220"/>
                    </a:ext>
                  </a:extLst>
                </a:gridCol>
                <a:gridCol w="1927297">
                  <a:extLst>
                    <a:ext uri="{9D8B030D-6E8A-4147-A177-3AD203B41FA5}">
                      <a16:colId xmlns:a16="http://schemas.microsoft.com/office/drawing/2014/main" val="1747474899"/>
                    </a:ext>
                  </a:extLst>
                </a:gridCol>
                <a:gridCol w="2168268">
                  <a:extLst>
                    <a:ext uri="{9D8B030D-6E8A-4147-A177-3AD203B41FA5}">
                      <a16:colId xmlns:a16="http://schemas.microsoft.com/office/drawing/2014/main" val="1269207155"/>
                    </a:ext>
                  </a:extLst>
                </a:gridCol>
                <a:gridCol w="1704512">
                  <a:extLst>
                    <a:ext uri="{9D8B030D-6E8A-4147-A177-3AD203B41FA5}">
                      <a16:colId xmlns:a16="http://schemas.microsoft.com/office/drawing/2014/main" val="2913341742"/>
                    </a:ext>
                  </a:extLst>
                </a:gridCol>
              </a:tblGrid>
              <a:tr h="332003">
                <a:tc>
                  <a:txBody>
                    <a:bodyPr/>
                    <a:lstStyle/>
                    <a:p>
                      <a:r>
                        <a:rPr lang="de-DE" sz="1200" dirty="0">
                          <a:solidFill>
                            <a:schemeClr val="tx1"/>
                          </a:solidFill>
                        </a:rPr>
                        <a:t>Dauer/Phase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1200" dirty="0">
                          <a:solidFill>
                            <a:schemeClr val="tx1"/>
                          </a:solidFill>
                        </a:rPr>
                        <a:t>Lernziel &amp; Methode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1200" dirty="0">
                          <a:solidFill>
                            <a:schemeClr val="tx1"/>
                          </a:solidFill>
                        </a:rPr>
                        <a:t>Schüler*</a:t>
                      </a:r>
                      <a:r>
                        <a:rPr lang="de-DE" sz="1200" dirty="0" err="1">
                          <a:solidFill>
                            <a:schemeClr val="tx1"/>
                          </a:solidFill>
                        </a:rPr>
                        <a:t>innenaktivität</a:t>
                      </a:r>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1200" dirty="0">
                          <a:solidFill>
                            <a:schemeClr val="tx1"/>
                          </a:solidFill>
                        </a:rPr>
                        <a:t>Referent*</a:t>
                      </a:r>
                      <a:r>
                        <a:rPr lang="de-DE" sz="1200" dirty="0" err="1">
                          <a:solidFill>
                            <a:schemeClr val="tx1"/>
                          </a:solidFill>
                        </a:rPr>
                        <a:t>innenaktivität</a:t>
                      </a:r>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1200" dirty="0">
                          <a:solidFill>
                            <a:schemeClr val="tx1"/>
                          </a:solidFill>
                        </a:rPr>
                        <a:t>Vorbereitung/Material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12677005"/>
                  </a:ext>
                </a:extLst>
              </a:tr>
              <a:tr h="1039393">
                <a:tc>
                  <a:txBody>
                    <a:bodyPr/>
                    <a:lstStyle/>
                    <a:p>
                      <a:r>
                        <a:rPr lang="de-DE" sz="1200" dirty="0">
                          <a:solidFill>
                            <a:schemeClr val="tx1"/>
                          </a:solidFill>
                        </a:rPr>
                        <a:t>Arbeitsphase</a:t>
                      </a: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r>
                        <a:rPr lang="de-DE" sz="1200" dirty="0">
                          <a:solidFill>
                            <a:schemeClr val="tx1"/>
                          </a:solidFill>
                        </a:rPr>
                        <a:t>25 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50000"/>
                      </a:schemeClr>
                    </a:solidFill>
                  </a:tcPr>
                </a:tc>
                <a:tc>
                  <a:txBody>
                    <a:bodyPr/>
                    <a:lstStyle/>
                    <a:p>
                      <a:r>
                        <a:rPr lang="de-DE" sz="1200" dirty="0">
                          <a:solidFill>
                            <a:schemeClr val="tx1"/>
                          </a:solidFill>
                        </a:rPr>
                        <a:t>Die Schüler*innen tauschen sich zu den Problemen/ Frage-stellungen aus und Lösungsansätze sowie Handlungsoptionen entwickeln/ </a:t>
                      </a:r>
                    </a:p>
                    <a:p>
                      <a:r>
                        <a:rPr lang="de-DE" sz="1200" b="1" dirty="0">
                          <a:solidFill>
                            <a:schemeClr val="tx1"/>
                          </a:solidFill>
                        </a:rPr>
                        <a:t>Blitz World Café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50000"/>
                      </a:schemeClr>
                    </a:solidFill>
                  </a:tcPr>
                </a:tc>
                <a:tc>
                  <a:txBody>
                    <a:bodyPr/>
                    <a:lstStyle/>
                    <a:p>
                      <a:r>
                        <a:rPr lang="de-DE" sz="1200" dirty="0">
                          <a:solidFill>
                            <a:schemeClr val="tx1"/>
                          </a:solidFill>
                        </a:rPr>
                        <a:t>In den Gruppe erarbeiten die Schüler*innen gemeinsam Lösungsansätze und Handlungsoptionen. Am ersten Tisch haben die Schüler*innen 10 Minuten Zeit an den übrigen je 5 Minuten.</a:t>
                      </a:r>
                    </a:p>
                    <a:p>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50000"/>
                      </a:schemeClr>
                    </a:solidFill>
                  </a:tcPr>
                </a:tc>
                <a:tc>
                  <a:txBody>
                    <a:bodyPr/>
                    <a:lstStyle/>
                    <a:p>
                      <a:r>
                        <a:rPr lang="de-DE" sz="1200" dirty="0">
                          <a:solidFill>
                            <a:schemeClr val="tx1"/>
                          </a:solidFill>
                        </a:rPr>
                        <a:t>Die Referent*innen teilen die Schüler*innen in vier Gruppen und weisen ihnen die vorbereiteten Plätze zu. Während die Schüler*innen gemeinsam arbeiten, gehen die Referent*innen von Gruppe zu Gruppe und schauen, ob Unterstützung nötig ist.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50000"/>
                      </a:schemeClr>
                    </a:solidFill>
                  </a:tcPr>
                </a:tc>
                <a:tc>
                  <a:txBody>
                    <a:bodyPr/>
                    <a:lstStyle/>
                    <a:p>
                      <a:r>
                        <a:rPr lang="de-DE" sz="1200" dirty="0">
                          <a:solidFill>
                            <a:schemeClr val="tx1"/>
                          </a:solidFill>
                        </a:rPr>
                        <a:t>Vier vorbereitete Tische mit Packpapier und einer Fragestellung versehen.</a:t>
                      </a:r>
                    </a:p>
                    <a:p>
                      <a:endParaRPr lang="de-DE" sz="1200" dirty="0">
                        <a:solidFill>
                          <a:schemeClr val="tx1"/>
                        </a:solidFill>
                      </a:endParaRPr>
                    </a:p>
                    <a:p>
                      <a:r>
                        <a:rPr lang="de-DE" sz="1200" dirty="0">
                          <a:solidFill>
                            <a:schemeClr val="tx1"/>
                          </a:solidFill>
                        </a:rPr>
                        <a:t>Stifte.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50000"/>
                      </a:schemeClr>
                    </a:solidFill>
                  </a:tcPr>
                </a:tc>
                <a:extLst>
                  <a:ext uri="{0D108BD9-81ED-4DB2-BD59-A6C34878D82A}">
                    <a16:rowId xmlns:a16="http://schemas.microsoft.com/office/drawing/2014/main" val="1168000371"/>
                  </a:ext>
                </a:extLst>
              </a:tr>
              <a:tr h="1039393">
                <a:tc>
                  <a:txBody>
                    <a:bodyPr/>
                    <a:lstStyle/>
                    <a:p>
                      <a:r>
                        <a:rPr lang="de-DE" sz="1200" dirty="0">
                          <a:solidFill>
                            <a:schemeClr val="tx1"/>
                          </a:solidFill>
                        </a:rPr>
                        <a:t>Arbeitsphase</a:t>
                      </a: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r>
                        <a:rPr lang="de-DE" sz="1200" dirty="0">
                          <a:solidFill>
                            <a:schemeClr val="tx1"/>
                          </a:solidFill>
                        </a:rPr>
                        <a:t>12 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chemeClr val="tx1"/>
                          </a:solidFill>
                        </a:rPr>
                        <a:t>Die Schüler*innen bewerten die vorliegenden von ihnen erarbeiteten Handlungsoptionen. Ergebnis ist eine Rangliste von möglichen Handlungsoptionen bzw. Lösungen/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dirty="0">
                          <a:solidFill>
                            <a:schemeClr val="tx1"/>
                          </a:solidFill>
                        </a:rPr>
                        <a:t>Punktevergabe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Die Schüler*innen gehen zwischen den Tischen hin und her und haben je Tisch drei grüne Punkte, die sie für die besten Vorschläge vergeben können und nach ihrer Auswahl neben die Vorschläge kleben können.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Die Referent*innen wiederholen was die Schüler*innen tun sollen und vergeben grüne Klebepunkte.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Grüne Klebepunkte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extLst>
                  <a:ext uri="{0D108BD9-81ED-4DB2-BD59-A6C34878D82A}">
                    <a16:rowId xmlns:a16="http://schemas.microsoft.com/office/drawing/2014/main" val="1282691242"/>
                  </a:ext>
                </a:extLst>
              </a:tr>
              <a:tr h="835388">
                <a:tc>
                  <a:txBody>
                    <a:bodyPr/>
                    <a:lstStyle/>
                    <a:p>
                      <a:r>
                        <a:rPr lang="de-DE" sz="1200" dirty="0">
                          <a:solidFill>
                            <a:schemeClr val="tx1"/>
                          </a:solidFill>
                        </a:rPr>
                        <a:t>Abschluss</a:t>
                      </a: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r>
                        <a:rPr lang="de-DE" sz="1200" dirty="0">
                          <a:solidFill>
                            <a:schemeClr val="tx1"/>
                          </a:solidFill>
                        </a:rPr>
                        <a:t>8 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Verabschiedung</a:t>
                      </a:r>
                    </a:p>
                    <a:p>
                      <a:r>
                        <a:rPr lang="de-DE" sz="1200" dirty="0">
                          <a:solidFill>
                            <a:schemeClr val="tx1"/>
                          </a:solidFill>
                        </a:rPr>
                        <a:t>Fragen:</a:t>
                      </a:r>
                    </a:p>
                    <a:p>
                      <a:pPr marL="342900" indent="-342900">
                        <a:buAutoNum type="arabicPeriod"/>
                      </a:pPr>
                      <a:r>
                        <a:rPr lang="de-DE" sz="1200" dirty="0">
                          <a:solidFill>
                            <a:schemeClr val="tx1"/>
                          </a:solidFill>
                        </a:rPr>
                        <a:t>Wie geht es dir?</a:t>
                      </a:r>
                    </a:p>
                    <a:p>
                      <a:pPr marL="342900" indent="-342900">
                        <a:buAutoNum type="arabicPeriod"/>
                      </a:pPr>
                      <a:r>
                        <a:rPr lang="de-DE" sz="1200" dirty="0">
                          <a:solidFill>
                            <a:schemeClr val="tx1"/>
                          </a:solidFill>
                        </a:rPr>
                        <a:t>Was war besonders (interessant etc.)?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Die Schüler*innen haben die Gelegenheit das Gelernte zu reflektieren.</a:t>
                      </a:r>
                    </a:p>
                    <a:p>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Die Referent*innen vermitteln, dass nun eine kurze Verabschiedung folgt und zwei Fragen beantwortet werden sollen.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pPr marL="0" indent="0">
                        <a:buFont typeface="+mj-lt"/>
                        <a:buNone/>
                      </a:pPr>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extLst>
                  <a:ext uri="{0D108BD9-81ED-4DB2-BD59-A6C34878D82A}">
                    <a16:rowId xmlns:a16="http://schemas.microsoft.com/office/drawing/2014/main" val="641475360"/>
                  </a:ext>
                </a:extLst>
              </a:tr>
            </a:tbl>
          </a:graphicData>
        </a:graphic>
      </p:graphicFrame>
      <p:sp>
        <p:nvSpPr>
          <p:cNvPr id="2" name="Foliennummernplatzhalter 1">
            <a:extLst>
              <a:ext uri="{FF2B5EF4-FFF2-40B4-BE49-F238E27FC236}">
                <a16:creationId xmlns:a16="http://schemas.microsoft.com/office/drawing/2014/main" id="{6E653485-FBB4-4560-AC5C-DF9C2249B410}"/>
              </a:ext>
            </a:extLst>
          </p:cNvPr>
          <p:cNvSpPr>
            <a:spLocks noGrp="1"/>
          </p:cNvSpPr>
          <p:nvPr>
            <p:ph type="sldNum" sz="quarter" idx="12"/>
          </p:nvPr>
        </p:nvSpPr>
        <p:spPr/>
        <p:txBody>
          <a:bodyPr/>
          <a:lstStyle/>
          <a:p>
            <a:fld id="{462CA909-9A41-4AE9-916C-B71EFA31B5C8}" type="slidenum">
              <a:rPr lang="en-US" smtClean="0"/>
              <a:t>7</a:t>
            </a:fld>
            <a:endParaRPr lang="en-US"/>
          </a:p>
        </p:txBody>
      </p:sp>
      <p:sp>
        <p:nvSpPr>
          <p:cNvPr id="10" name="Titel 2">
            <a:extLst>
              <a:ext uri="{FF2B5EF4-FFF2-40B4-BE49-F238E27FC236}">
                <a16:creationId xmlns:a16="http://schemas.microsoft.com/office/drawing/2014/main" id="{F9F0711D-53B1-42E9-A429-0793A46A727A}"/>
              </a:ext>
            </a:extLst>
          </p:cNvPr>
          <p:cNvSpPr>
            <a:spLocks noGrp="1"/>
          </p:cNvSpPr>
          <p:nvPr>
            <p:ph type="title"/>
          </p:nvPr>
        </p:nvSpPr>
        <p:spPr>
          <a:xfrm>
            <a:off x="1009651" y="329617"/>
            <a:ext cx="6203949" cy="620295"/>
          </a:xfrm>
        </p:spPr>
        <p:txBody>
          <a:bodyPr>
            <a:noAutofit/>
          </a:bodyPr>
          <a:lstStyle/>
          <a:p>
            <a:r>
              <a:rPr lang="de-DE" sz="2400" dirty="0"/>
              <a:t>2.1 Grundschule – Workshopkonzept 90 Minuten</a:t>
            </a:r>
          </a:p>
        </p:txBody>
      </p:sp>
    </p:spTree>
    <p:extLst>
      <p:ext uri="{BB962C8B-B14F-4D97-AF65-F5344CB8AC3E}">
        <p14:creationId xmlns:p14="http://schemas.microsoft.com/office/powerpoint/2010/main" val="972576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8D1EF94-263B-402D-A426-8F1F504E866E}"/>
              </a:ext>
            </a:extLst>
          </p:cNvPr>
          <p:cNvSpPr>
            <a:spLocks noGrp="1"/>
          </p:cNvSpPr>
          <p:nvPr>
            <p:ph type="title"/>
          </p:nvPr>
        </p:nvSpPr>
        <p:spPr>
          <a:xfrm>
            <a:off x="1009650" y="329617"/>
            <a:ext cx="7886700" cy="620295"/>
          </a:xfrm>
        </p:spPr>
        <p:txBody>
          <a:bodyPr>
            <a:normAutofit/>
          </a:bodyPr>
          <a:lstStyle/>
          <a:p>
            <a:r>
              <a:rPr lang="de-DE" sz="2400" dirty="0"/>
              <a:t>2.2 Grundschule – Workshopkonzept 180 Minuten</a:t>
            </a:r>
          </a:p>
        </p:txBody>
      </p:sp>
      <p:graphicFrame>
        <p:nvGraphicFramePr>
          <p:cNvPr id="5" name="Tabelle 5">
            <a:extLst>
              <a:ext uri="{FF2B5EF4-FFF2-40B4-BE49-F238E27FC236}">
                <a16:creationId xmlns:a16="http://schemas.microsoft.com/office/drawing/2014/main" id="{F6CC8157-590F-4D03-85BB-83672E765F36}"/>
              </a:ext>
            </a:extLst>
          </p:cNvPr>
          <p:cNvGraphicFramePr>
            <a:graphicFrameLocks noGrp="1"/>
          </p:cNvGraphicFramePr>
          <p:nvPr>
            <p:ph idx="1"/>
            <p:extLst>
              <p:ext uri="{D42A27DB-BD31-4B8C-83A1-F6EECF244321}">
                <p14:modId xmlns:p14="http://schemas.microsoft.com/office/powerpoint/2010/main" val="2356480781"/>
              </p:ext>
            </p:extLst>
          </p:nvPr>
        </p:nvGraphicFramePr>
        <p:xfrm>
          <a:off x="602942" y="1052915"/>
          <a:ext cx="8700116" cy="4906666"/>
        </p:xfrm>
        <a:graphic>
          <a:graphicData uri="http://schemas.openxmlformats.org/drawingml/2006/table">
            <a:tbl>
              <a:tblPr firstRow="1" bandRow="1">
                <a:tableStyleId>{91EBBBCC-DAD2-459C-BE2E-F6DE35CF9A28}</a:tableStyleId>
              </a:tblPr>
              <a:tblGrid>
                <a:gridCol w="1181835">
                  <a:extLst>
                    <a:ext uri="{9D8B030D-6E8A-4147-A177-3AD203B41FA5}">
                      <a16:colId xmlns:a16="http://schemas.microsoft.com/office/drawing/2014/main" val="620124980"/>
                    </a:ext>
                  </a:extLst>
                </a:gridCol>
                <a:gridCol w="1718204">
                  <a:extLst>
                    <a:ext uri="{9D8B030D-6E8A-4147-A177-3AD203B41FA5}">
                      <a16:colId xmlns:a16="http://schemas.microsoft.com/office/drawing/2014/main" val="3515559220"/>
                    </a:ext>
                  </a:extLst>
                </a:gridCol>
                <a:gridCol w="1927297">
                  <a:extLst>
                    <a:ext uri="{9D8B030D-6E8A-4147-A177-3AD203B41FA5}">
                      <a16:colId xmlns:a16="http://schemas.microsoft.com/office/drawing/2014/main" val="1747474899"/>
                    </a:ext>
                  </a:extLst>
                </a:gridCol>
                <a:gridCol w="2177145">
                  <a:extLst>
                    <a:ext uri="{9D8B030D-6E8A-4147-A177-3AD203B41FA5}">
                      <a16:colId xmlns:a16="http://schemas.microsoft.com/office/drawing/2014/main" val="1269207155"/>
                    </a:ext>
                  </a:extLst>
                </a:gridCol>
                <a:gridCol w="1695635">
                  <a:extLst>
                    <a:ext uri="{9D8B030D-6E8A-4147-A177-3AD203B41FA5}">
                      <a16:colId xmlns:a16="http://schemas.microsoft.com/office/drawing/2014/main" val="2913341742"/>
                    </a:ext>
                  </a:extLst>
                </a:gridCol>
              </a:tblGrid>
              <a:tr h="332003">
                <a:tc>
                  <a:txBody>
                    <a:bodyPr/>
                    <a:lstStyle/>
                    <a:p>
                      <a:r>
                        <a:rPr lang="de-DE" sz="1200" dirty="0">
                          <a:solidFill>
                            <a:schemeClr val="tx1"/>
                          </a:solidFill>
                        </a:rPr>
                        <a:t>Dauer/Phase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1200" dirty="0">
                          <a:solidFill>
                            <a:schemeClr val="tx1"/>
                          </a:solidFill>
                        </a:rPr>
                        <a:t>Lernziel &amp; Methode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1200" dirty="0">
                          <a:solidFill>
                            <a:schemeClr val="tx1"/>
                          </a:solidFill>
                        </a:rPr>
                        <a:t>Schüler*</a:t>
                      </a:r>
                      <a:r>
                        <a:rPr lang="de-DE" sz="1200" dirty="0" err="1">
                          <a:solidFill>
                            <a:schemeClr val="tx1"/>
                          </a:solidFill>
                        </a:rPr>
                        <a:t>innenaktivität</a:t>
                      </a:r>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1200" dirty="0">
                          <a:solidFill>
                            <a:schemeClr val="tx1"/>
                          </a:solidFill>
                        </a:rPr>
                        <a:t>Referent*</a:t>
                      </a:r>
                      <a:r>
                        <a:rPr lang="de-DE" sz="1200" dirty="0" err="1">
                          <a:solidFill>
                            <a:schemeClr val="tx1"/>
                          </a:solidFill>
                        </a:rPr>
                        <a:t>innenaktivität</a:t>
                      </a:r>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1200" dirty="0">
                          <a:solidFill>
                            <a:schemeClr val="tx1"/>
                          </a:solidFill>
                        </a:rPr>
                        <a:t>Vorbereitung/Material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12677005"/>
                  </a:ext>
                </a:extLst>
              </a:tr>
              <a:tr h="825623">
                <a:tc>
                  <a:txBody>
                    <a:bodyPr/>
                    <a:lstStyle/>
                    <a:p>
                      <a:r>
                        <a:rPr lang="de-DE" sz="1200" dirty="0">
                          <a:solidFill>
                            <a:schemeClr val="tx1"/>
                          </a:solidFill>
                        </a:rPr>
                        <a:t>Ankunft</a:t>
                      </a:r>
                    </a:p>
                    <a:p>
                      <a:endParaRPr lang="de-DE" sz="1200" dirty="0">
                        <a:solidFill>
                          <a:schemeClr val="tx1"/>
                        </a:solidFill>
                      </a:endParaRPr>
                    </a:p>
                    <a:p>
                      <a:endParaRPr lang="de-DE" sz="1200" dirty="0">
                        <a:solidFill>
                          <a:schemeClr val="tx1"/>
                        </a:solidFill>
                      </a:endParaRPr>
                    </a:p>
                    <a:p>
                      <a:r>
                        <a:rPr lang="de-DE" sz="1200" dirty="0">
                          <a:solidFill>
                            <a:schemeClr val="tx1"/>
                          </a:solidFill>
                        </a:rPr>
                        <a:t>2 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Ankommen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Namen werden auf Kreppband geschrieben.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kern="1200" dirty="0">
                          <a:solidFill>
                            <a:schemeClr val="dk1"/>
                          </a:solidFill>
                          <a:effectLst/>
                          <a:latin typeface="+mn-lt"/>
                          <a:ea typeface="+mn-ea"/>
                          <a:cs typeface="+mn-cs"/>
                        </a:rPr>
                        <a:t>Die Referent*innen begrüßen die Schüler*innen. Sie fordern sie auf, ihren Namen auf Kreppband zu schreiben.</a:t>
                      </a:r>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dk1"/>
                          </a:solidFill>
                          <a:effectLst/>
                          <a:latin typeface="+mn-lt"/>
                          <a:ea typeface="+mn-ea"/>
                          <a:cs typeface="+mn-cs"/>
                        </a:rPr>
                        <a:t>Kreppband, Stifte, Stuhlkreis.</a:t>
                      </a:r>
                    </a:p>
                    <a:p>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extLst>
                  <a:ext uri="{0D108BD9-81ED-4DB2-BD59-A6C34878D82A}">
                    <a16:rowId xmlns:a16="http://schemas.microsoft.com/office/drawing/2014/main" val="3423739715"/>
                  </a:ext>
                </a:extLst>
              </a:tr>
              <a:tr h="1039393">
                <a:tc>
                  <a:txBody>
                    <a:bodyPr/>
                    <a:lstStyle/>
                    <a:p>
                      <a:r>
                        <a:rPr lang="de-DE" sz="1200" dirty="0">
                          <a:solidFill>
                            <a:schemeClr val="tx1"/>
                          </a:solidFill>
                        </a:rPr>
                        <a:t>Einstieg</a:t>
                      </a: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r>
                        <a:rPr lang="de-DE" sz="1200" dirty="0">
                          <a:solidFill>
                            <a:schemeClr val="tx1"/>
                          </a:solidFill>
                        </a:rPr>
                        <a:t>15 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50000"/>
                      </a:schemeClr>
                    </a:solidFill>
                  </a:tcPr>
                </a:tc>
                <a:tc>
                  <a:txBody>
                    <a:bodyPr/>
                    <a:lstStyle/>
                    <a:p>
                      <a:r>
                        <a:rPr lang="de-DE" sz="1200" dirty="0">
                          <a:solidFill>
                            <a:schemeClr val="tx1"/>
                          </a:solidFill>
                        </a:rPr>
                        <a:t>Kennenlernen/ Foto auswählen</a:t>
                      </a:r>
                    </a:p>
                    <a:p>
                      <a:r>
                        <a:rPr lang="de-DE" sz="1200" dirty="0">
                          <a:solidFill>
                            <a:schemeClr val="tx1"/>
                          </a:solidFill>
                        </a:rPr>
                        <a:t>Fragen:</a:t>
                      </a:r>
                    </a:p>
                    <a:p>
                      <a:pPr marL="342900" indent="-342900">
                        <a:buAutoNum type="arabicPeriod"/>
                      </a:pPr>
                      <a:r>
                        <a:rPr lang="de-DE" sz="1200" dirty="0">
                          <a:solidFill>
                            <a:schemeClr val="tx1"/>
                          </a:solidFill>
                        </a:rPr>
                        <a:t>Wie heißt du?</a:t>
                      </a:r>
                    </a:p>
                    <a:p>
                      <a:pPr marL="342900" indent="-342900">
                        <a:buAutoNum type="arabicPeriod"/>
                      </a:pPr>
                      <a:r>
                        <a:rPr lang="de-DE" sz="1200" dirty="0">
                          <a:solidFill>
                            <a:schemeClr val="tx1"/>
                          </a:solidFill>
                        </a:rPr>
                        <a:t>Wieso hast du dir dieses Bild ausgesucht?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50000"/>
                      </a:schemeClr>
                    </a:solidFill>
                  </a:tcPr>
                </a:tc>
                <a:tc>
                  <a:txBody>
                    <a:bodyPr/>
                    <a:lstStyle/>
                    <a:p>
                      <a:r>
                        <a:rPr lang="de-DE" sz="1200" dirty="0">
                          <a:solidFill>
                            <a:schemeClr val="tx1"/>
                          </a:solidFill>
                        </a:rPr>
                        <a:t>Die Schüler*innen suchen sich ein Bild aus, setzen sich wieder und stellen sich kurz vor und beantworten die Fragen.</a:t>
                      </a:r>
                    </a:p>
                    <a:p>
                      <a:endParaRPr lang="de-DE" sz="1200" dirty="0">
                        <a:solidFill>
                          <a:schemeClr val="tx1"/>
                        </a:solidFill>
                      </a:endParaRPr>
                    </a:p>
                    <a:p>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50000"/>
                      </a:schemeClr>
                    </a:solidFill>
                  </a:tcPr>
                </a:tc>
                <a:tc>
                  <a:txBody>
                    <a:bodyPr/>
                    <a:lstStyle/>
                    <a:p>
                      <a:r>
                        <a:rPr lang="de-DE" sz="1200" dirty="0">
                          <a:solidFill>
                            <a:schemeClr val="tx1"/>
                          </a:solidFill>
                        </a:rPr>
                        <a:t>Die Referent*innen vermitteln, dass es jetzt eine kurze Vorstellungsrunde gibt, in der zwei Fragen beantwortet werden sollen.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50000"/>
                      </a:schemeClr>
                    </a:solidFill>
                  </a:tcPr>
                </a:tc>
                <a:tc>
                  <a:txBody>
                    <a:bodyPr/>
                    <a:lstStyle/>
                    <a:p>
                      <a:r>
                        <a:rPr lang="de-DE" sz="1200" dirty="0">
                          <a:solidFill>
                            <a:schemeClr val="tx1"/>
                          </a:solidFill>
                        </a:rPr>
                        <a:t>Bilder mit Bezug zum Thema, Wäscheleine, Wäscheklammern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50000"/>
                      </a:schemeClr>
                    </a:solidFill>
                  </a:tcPr>
                </a:tc>
                <a:extLst>
                  <a:ext uri="{0D108BD9-81ED-4DB2-BD59-A6C34878D82A}">
                    <a16:rowId xmlns:a16="http://schemas.microsoft.com/office/drawing/2014/main" val="1168000371"/>
                  </a:ext>
                </a:extLst>
              </a:tr>
              <a:tr h="1039393">
                <a:tc>
                  <a:txBody>
                    <a:bodyPr/>
                    <a:lstStyle/>
                    <a:p>
                      <a:r>
                        <a:rPr lang="de-DE" sz="1200" dirty="0">
                          <a:solidFill>
                            <a:schemeClr val="tx1"/>
                          </a:solidFill>
                        </a:rPr>
                        <a:t>Einstieg</a:t>
                      </a: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r>
                        <a:rPr lang="de-DE" sz="1200" dirty="0">
                          <a:solidFill>
                            <a:schemeClr val="tx1"/>
                          </a:solidFill>
                        </a:rPr>
                        <a:t>5 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Kennenlernen/</a:t>
                      </a:r>
                    </a:p>
                    <a:p>
                      <a:r>
                        <a:rPr lang="de-DE" sz="1200" dirty="0">
                          <a:solidFill>
                            <a:schemeClr val="tx1"/>
                          </a:solidFill>
                        </a:rPr>
                        <a:t>Workshopablauf und –regeln werden verinnerlichen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Die Schüler*innen hören zu und stellen ggf. Fragen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Die Referent*innen stellen sich kurz vor und erklären den Ablauf und die Regeln des Workshops.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Vorbereitete Flipcharts</a:t>
                      </a:r>
                    </a:p>
                    <a:p>
                      <a:pPr marL="342900" indent="-342900">
                        <a:buFont typeface="+mj-lt"/>
                        <a:buAutoNum type="arabicPeriod"/>
                      </a:pPr>
                      <a:r>
                        <a:rPr lang="de-DE" sz="1200" dirty="0">
                          <a:solidFill>
                            <a:schemeClr val="tx1"/>
                          </a:solidFill>
                        </a:rPr>
                        <a:t>Grober Ablauf mit Pausen</a:t>
                      </a:r>
                    </a:p>
                    <a:p>
                      <a:pPr marL="342900" indent="-342900">
                        <a:buFont typeface="+mj-lt"/>
                        <a:buAutoNum type="arabicPeriod"/>
                      </a:pPr>
                      <a:r>
                        <a:rPr lang="de-DE" sz="1200" dirty="0">
                          <a:solidFill>
                            <a:schemeClr val="tx1"/>
                          </a:solidFill>
                        </a:rPr>
                        <a:t>Regeln für Kommunikation und Verhalten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extLst>
                  <a:ext uri="{0D108BD9-81ED-4DB2-BD59-A6C34878D82A}">
                    <a16:rowId xmlns:a16="http://schemas.microsoft.com/office/drawing/2014/main" val="1282691242"/>
                  </a:ext>
                </a:extLst>
              </a:tr>
              <a:tr h="1039393">
                <a:tc>
                  <a:txBody>
                    <a:bodyPr/>
                    <a:lstStyle/>
                    <a:p>
                      <a:r>
                        <a:rPr lang="de-DE" sz="1200" dirty="0">
                          <a:solidFill>
                            <a:schemeClr val="tx1"/>
                          </a:solidFill>
                        </a:rPr>
                        <a:t>Einstieg</a:t>
                      </a: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r>
                        <a:rPr lang="de-DE" sz="1200" dirty="0">
                          <a:solidFill>
                            <a:schemeClr val="tx1"/>
                          </a:solidFill>
                        </a:rPr>
                        <a:t>10 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Schüler*innen werden thematisch eingestimmt/ </a:t>
                      </a:r>
                      <a:r>
                        <a:rPr lang="de-DE" sz="1200" b="1" dirty="0">
                          <a:solidFill>
                            <a:schemeClr val="tx1"/>
                          </a:solidFill>
                        </a:rPr>
                        <a:t>Quiz 1, 2 oder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Die Schüler*innen verteilen sich im fürs Quiz markierten Bereich und positionieren sich nach jeder Frage bei der Zahl, die sie als richtige Antwort einschätzen.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kern="1200" dirty="0">
                          <a:solidFill>
                            <a:schemeClr val="dk1"/>
                          </a:solidFill>
                          <a:effectLst/>
                          <a:latin typeface="+mn-lt"/>
                          <a:ea typeface="+mn-ea"/>
                          <a:cs typeface="+mn-cs"/>
                        </a:rPr>
                        <a:t>Die Referent*innen begrüßen die Schüler*innen. Sie fordern sie auf, ihren Namen auf Kreppband zu schreiben.</a:t>
                      </a:r>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dk1"/>
                          </a:solidFill>
                          <a:effectLst/>
                          <a:latin typeface="+mn-lt"/>
                          <a:ea typeface="+mn-ea"/>
                          <a:cs typeface="+mn-cs"/>
                        </a:rPr>
                        <a:t>Drei Schilder im A4 Format (oder großer) mit den Zahlen 1, 2 und 3. Drei mit Kreppband abgeklebte Bereiche.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dk1"/>
                          </a:solidFill>
                          <a:effectLst/>
                          <a:latin typeface="+mn-lt"/>
                          <a:ea typeface="+mn-ea"/>
                          <a:cs typeface="+mn-cs"/>
                        </a:rPr>
                        <a:t>Sechs Quizfragen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extLst>
                  <a:ext uri="{0D108BD9-81ED-4DB2-BD59-A6C34878D82A}">
                    <a16:rowId xmlns:a16="http://schemas.microsoft.com/office/drawing/2014/main" val="3610267942"/>
                  </a:ext>
                </a:extLst>
              </a:tr>
            </a:tbl>
          </a:graphicData>
        </a:graphic>
      </p:graphicFrame>
      <p:sp>
        <p:nvSpPr>
          <p:cNvPr id="2" name="Foliennummernplatzhalter 1">
            <a:extLst>
              <a:ext uri="{FF2B5EF4-FFF2-40B4-BE49-F238E27FC236}">
                <a16:creationId xmlns:a16="http://schemas.microsoft.com/office/drawing/2014/main" id="{6E653485-FBB4-4560-AC5C-DF9C2249B410}"/>
              </a:ext>
            </a:extLst>
          </p:cNvPr>
          <p:cNvSpPr>
            <a:spLocks noGrp="1"/>
          </p:cNvSpPr>
          <p:nvPr>
            <p:ph type="sldNum" sz="quarter" idx="12"/>
          </p:nvPr>
        </p:nvSpPr>
        <p:spPr/>
        <p:txBody>
          <a:bodyPr/>
          <a:lstStyle/>
          <a:p>
            <a:fld id="{462CA909-9A41-4AE9-916C-B71EFA31B5C8}" type="slidenum">
              <a:rPr lang="en-US" smtClean="0"/>
              <a:t>8</a:t>
            </a:fld>
            <a:endParaRPr lang="en-US"/>
          </a:p>
        </p:txBody>
      </p:sp>
    </p:spTree>
    <p:extLst>
      <p:ext uri="{BB962C8B-B14F-4D97-AF65-F5344CB8AC3E}">
        <p14:creationId xmlns:p14="http://schemas.microsoft.com/office/powerpoint/2010/main" val="2514615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p:cNvGrpSpPr/>
        <p:nvPr/>
      </p:nvGrpSpPr>
      <p:grpSpPr>
        <a:xfrm>
          <a:off x="0" y="0"/>
          <a:ext cx="0" cy="0"/>
          <a:chOff x="0" y="0"/>
          <a:chExt cx="0" cy="0"/>
        </a:xfrm>
      </p:grpSpPr>
      <p:graphicFrame>
        <p:nvGraphicFramePr>
          <p:cNvPr id="5" name="Tabelle 5">
            <a:extLst>
              <a:ext uri="{FF2B5EF4-FFF2-40B4-BE49-F238E27FC236}">
                <a16:creationId xmlns:a16="http://schemas.microsoft.com/office/drawing/2014/main" id="{F6CC8157-590F-4D03-85BB-83672E765F36}"/>
              </a:ext>
            </a:extLst>
          </p:cNvPr>
          <p:cNvGraphicFramePr>
            <a:graphicFrameLocks noGrp="1"/>
          </p:cNvGraphicFramePr>
          <p:nvPr>
            <p:ph idx="1"/>
            <p:extLst>
              <p:ext uri="{D42A27DB-BD31-4B8C-83A1-F6EECF244321}">
                <p14:modId xmlns:p14="http://schemas.microsoft.com/office/powerpoint/2010/main" val="1758789110"/>
              </p:ext>
            </p:extLst>
          </p:nvPr>
        </p:nvGraphicFramePr>
        <p:xfrm>
          <a:off x="602942" y="1052914"/>
          <a:ext cx="8700116" cy="4724674"/>
        </p:xfrm>
        <a:graphic>
          <a:graphicData uri="http://schemas.openxmlformats.org/drawingml/2006/table">
            <a:tbl>
              <a:tblPr firstRow="1" bandRow="1">
                <a:tableStyleId>{91EBBBCC-DAD2-459C-BE2E-F6DE35CF9A28}</a:tableStyleId>
              </a:tblPr>
              <a:tblGrid>
                <a:gridCol w="1181835">
                  <a:extLst>
                    <a:ext uri="{9D8B030D-6E8A-4147-A177-3AD203B41FA5}">
                      <a16:colId xmlns:a16="http://schemas.microsoft.com/office/drawing/2014/main" val="620124980"/>
                    </a:ext>
                  </a:extLst>
                </a:gridCol>
                <a:gridCol w="1718204">
                  <a:extLst>
                    <a:ext uri="{9D8B030D-6E8A-4147-A177-3AD203B41FA5}">
                      <a16:colId xmlns:a16="http://schemas.microsoft.com/office/drawing/2014/main" val="3515559220"/>
                    </a:ext>
                  </a:extLst>
                </a:gridCol>
                <a:gridCol w="1927297">
                  <a:extLst>
                    <a:ext uri="{9D8B030D-6E8A-4147-A177-3AD203B41FA5}">
                      <a16:colId xmlns:a16="http://schemas.microsoft.com/office/drawing/2014/main" val="1747474899"/>
                    </a:ext>
                  </a:extLst>
                </a:gridCol>
                <a:gridCol w="2177145">
                  <a:extLst>
                    <a:ext uri="{9D8B030D-6E8A-4147-A177-3AD203B41FA5}">
                      <a16:colId xmlns:a16="http://schemas.microsoft.com/office/drawing/2014/main" val="1269207155"/>
                    </a:ext>
                  </a:extLst>
                </a:gridCol>
                <a:gridCol w="1695635">
                  <a:extLst>
                    <a:ext uri="{9D8B030D-6E8A-4147-A177-3AD203B41FA5}">
                      <a16:colId xmlns:a16="http://schemas.microsoft.com/office/drawing/2014/main" val="2913341742"/>
                    </a:ext>
                  </a:extLst>
                </a:gridCol>
              </a:tblGrid>
              <a:tr h="332003">
                <a:tc>
                  <a:txBody>
                    <a:bodyPr/>
                    <a:lstStyle/>
                    <a:p>
                      <a:r>
                        <a:rPr lang="de-DE" sz="1200" dirty="0">
                          <a:solidFill>
                            <a:schemeClr val="tx1"/>
                          </a:solidFill>
                        </a:rPr>
                        <a:t>Dauer/Phase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1200" dirty="0">
                          <a:solidFill>
                            <a:schemeClr val="tx1"/>
                          </a:solidFill>
                        </a:rPr>
                        <a:t>Lernziel &amp; Methode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1200" dirty="0">
                          <a:solidFill>
                            <a:schemeClr val="tx1"/>
                          </a:solidFill>
                        </a:rPr>
                        <a:t>Schüler*</a:t>
                      </a:r>
                      <a:r>
                        <a:rPr lang="de-DE" sz="1200" dirty="0" err="1">
                          <a:solidFill>
                            <a:schemeClr val="tx1"/>
                          </a:solidFill>
                        </a:rPr>
                        <a:t>innenaktivität</a:t>
                      </a:r>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1200" dirty="0">
                          <a:solidFill>
                            <a:schemeClr val="tx1"/>
                          </a:solidFill>
                        </a:rPr>
                        <a:t>Referent*</a:t>
                      </a:r>
                      <a:r>
                        <a:rPr lang="de-DE" sz="1200" dirty="0" err="1">
                          <a:solidFill>
                            <a:schemeClr val="tx1"/>
                          </a:solidFill>
                        </a:rPr>
                        <a:t>innenaktivität</a:t>
                      </a:r>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1200" dirty="0">
                          <a:solidFill>
                            <a:schemeClr val="tx1"/>
                          </a:solidFill>
                        </a:rPr>
                        <a:t>Vorbereitung/Material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12677005"/>
                  </a:ext>
                </a:extLst>
              </a:tr>
              <a:tr h="1039393">
                <a:tc>
                  <a:txBody>
                    <a:bodyPr/>
                    <a:lstStyle/>
                    <a:p>
                      <a:r>
                        <a:rPr lang="de-DE" sz="1200" dirty="0">
                          <a:solidFill>
                            <a:schemeClr val="tx1"/>
                          </a:solidFill>
                        </a:rPr>
                        <a:t>Einstieg</a:t>
                      </a: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r>
                        <a:rPr lang="de-DE" sz="1200" dirty="0">
                          <a:solidFill>
                            <a:schemeClr val="tx1"/>
                          </a:solidFill>
                        </a:rPr>
                        <a:t>15 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50000"/>
                      </a:schemeClr>
                    </a:solidFill>
                  </a:tcPr>
                </a:tc>
                <a:tc>
                  <a:txBody>
                    <a:bodyPr/>
                    <a:lstStyle/>
                    <a:p>
                      <a:r>
                        <a:rPr lang="de-DE" sz="1200" dirty="0">
                          <a:solidFill>
                            <a:schemeClr val="tx1"/>
                          </a:solidFill>
                        </a:rPr>
                        <a:t>Schüler*innen werden inhaltlich auf den Dokumentarfilm vorbereitet/ </a:t>
                      </a:r>
                      <a:r>
                        <a:rPr lang="de-DE" sz="1200" b="1" dirty="0">
                          <a:solidFill>
                            <a:schemeClr val="tx1"/>
                          </a:solidFill>
                        </a:rPr>
                        <a:t>Impulsvortrag</a:t>
                      </a:r>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50000"/>
                      </a:schemeClr>
                    </a:solidFill>
                  </a:tcPr>
                </a:tc>
                <a:tc>
                  <a:txBody>
                    <a:bodyPr/>
                    <a:lstStyle/>
                    <a:p>
                      <a:r>
                        <a:rPr lang="de-DE" sz="1200" dirty="0">
                          <a:solidFill>
                            <a:schemeClr val="tx1"/>
                          </a:solidFill>
                        </a:rPr>
                        <a:t>Die Schüler*innen hören zu und können Rückfragen stellen.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50000"/>
                      </a:schemeClr>
                    </a:solidFill>
                  </a:tcPr>
                </a:tc>
                <a:tc>
                  <a:txBody>
                    <a:bodyPr/>
                    <a:lstStyle/>
                    <a:p>
                      <a:r>
                        <a:rPr lang="de-DE" sz="1200" dirty="0">
                          <a:solidFill>
                            <a:schemeClr val="tx1"/>
                          </a:solidFill>
                        </a:rPr>
                        <a:t>Die Referent*innen vermitteln die wichtigsten Informationen zu</a:t>
                      </a:r>
                    </a:p>
                    <a:p>
                      <a:pPr marL="171450" indent="-171450">
                        <a:buFontTx/>
                        <a:buChar char="-"/>
                      </a:pPr>
                      <a:r>
                        <a:rPr lang="de-DE" sz="1200" dirty="0">
                          <a:solidFill>
                            <a:schemeClr val="tx1"/>
                          </a:solidFill>
                        </a:rPr>
                        <a:t>Indonesien</a:t>
                      </a:r>
                    </a:p>
                    <a:p>
                      <a:pPr marL="171450" indent="-171450">
                        <a:buFontTx/>
                        <a:buChar char="-"/>
                      </a:pPr>
                      <a:r>
                        <a:rPr lang="de-DE" sz="1200" dirty="0">
                          <a:solidFill>
                            <a:schemeClr val="tx1"/>
                          </a:solidFill>
                        </a:rPr>
                        <a:t>Palmöl </a:t>
                      </a:r>
                    </a:p>
                    <a:p>
                      <a:pPr marL="171450" indent="-171450">
                        <a:buFontTx/>
                        <a:buChar char="-"/>
                      </a:pPr>
                      <a:r>
                        <a:rPr lang="de-DE" sz="1200" dirty="0">
                          <a:solidFill>
                            <a:schemeClr val="tx1"/>
                          </a:solidFill>
                        </a:rPr>
                        <a:t>Biokraftstoffe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50000"/>
                      </a:schemeClr>
                    </a:solidFill>
                  </a:tcPr>
                </a:tc>
                <a:tc>
                  <a:txBody>
                    <a:bodyPr/>
                    <a:lstStyle/>
                    <a:p>
                      <a:r>
                        <a:rPr lang="de-DE" sz="1200" dirty="0">
                          <a:solidFill>
                            <a:schemeClr val="tx1"/>
                          </a:solidFill>
                        </a:rPr>
                        <a:t>Vorbereite Flipcharts und Anschauungsobjekte </a:t>
                      </a:r>
                    </a:p>
                    <a:p>
                      <a:endParaRPr lang="de-DE" sz="1200" dirty="0">
                        <a:solidFill>
                          <a:schemeClr val="tx1"/>
                        </a:solidFill>
                      </a:endParaRPr>
                    </a:p>
                    <a:p>
                      <a:r>
                        <a:rPr lang="de-DE" sz="1200" dirty="0">
                          <a:solidFill>
                            <a:schemeClr val="tx1"/>
                          </a:solidFill>
                        </a:rPr>
                        <a:t>Moderationskarten, Stifte.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50000"/>
                      </a:schemeClr>
                    </a:solidFill>
                  </a:tcPr>
                </a:tc>
                <a:extLst>
                  <a:ext uri="{0D108BD9-81ED-4DB2-BD59-A6C34878D82A}">
                    <a16:rowId xmlns:a16="http://schemas.microsoft.com/office/drawing/2014/main" val="1168000371"/>
                  </a:ext>
                </a:extLst>
              </a:tr>
              <a:tr h="460751">
                <a:tc>
                  <a:txBody>
                    <a:bodyPr/>
                    <a:lstStyle/>
                    <a:p>
                      <a:r>
                        <a:rPr lang="de-DE" sz="1200" dirty="0">
                          <a:solidFill>
                            <a:schemeClr val="tx1"/>
                          </a:solidFill>
                        </a:rPr>
                        <a:t>Pause</a:t>
                      </a:r>
                    </a:p>
                    <a:p>
                      <a:r>
                        <a:rPr lang="de-DE" sz="1200" dirty="0">
                          <a:solidFill>
                            <a:schemeClr val="tx1"/>
                          </a:solidFill>
                        </a:rPr>
                        <a:t>10 Minuten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r>
                        <a:rPr lang="de-DE" sz="1200" dirty="0">
                          <a:solidFill>
                            <a:schemeClr val="tx1"/>
                          </a:solidFill>
                        </a:rPr>
                        <a:t>Palmölfreie Kekse und Schokolade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extLst>
                  <a:ext uri="{0D108BD9-81ED-4DB2-BD59-A6C34878D82A}">
                    <a16:rowId xmlns:a16="http://schemas.microsoft.com/office/drawing/2014/main" val="2932723107"/>
                  </a:ext>
                </a:extLst>
              </a:tr>
              <a:tr h="1039393">
                <a:tc>
                  <a:txBody>
                    <a:bodyPr/>
                    <a:lstStyle/>
                    <a:p>
                      <a:r>
                        <a:rPr lang="de-DE" sz="1200" dirty="0">
                          <a:solidFill>
                            <a:schemeClr val="tx1"/>
                          </a:solidFill>
                        </a:rPr>
                        <a:t>Einstieg</a:t>
                      </a: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r>
                        <a:rPr lang="de-DE" sz="1200" dirty="0">
                          <a:solidFill>
                            <a:schemeClr val="tx1"/>
                          </a:solidFill>
                        </a:rPr>
                        <a:t>8 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Offene Fragen werden festgehalten Informationen zum Dokumentarfilm sind gegenwärtig/ </a:t>
                      </a:r>
                      <a:r>
                        <a:rPr lang="de-DE" sz="1200" b="1" dirty="0">
                          <a:solidFill>
                            <a:schemeClr val="tx1"/>
                          </a:solidFill>
                        </a:rPr>
                        <a:t>Visualisierung</a:t>
                      </a:r>
                      <a:r>
                        <a:rPr lang="de-DE" sz="1200" dirty="0">
                          <a:solidFill>
                            <a:schemeClr val="tx1"/>
                          </a:solidFill>
                        </a:rPr>
                        <a:t> auf Moderationskarten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Die Schüler*innen haben die Gelegenheit Fragen zu stellen.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Die Referent*innen schreiben die Fragen/Punkte auf Moderationskarten und geben Informationen zum Dokumentarfilm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Vorbereitete Flipcharts.</a:t>
                      </a:r>
                    </a:p>
                    <a:p>
                      <a:endParaRPr lang="de-DE" sz="1200" dirty="0">
                        <a:solidFill>
                          <a:schemeClr val="tx1"/>
                        </a:solidFill>
                      </a:endParaRPr>
                    </a:p>
                    <a:p>
                      <a:r>
                        <a:rPr lang="de-DE" sz="1200" dirty="0">
                          <a:solidFill>
                            <a:schemeClr val="tx1"/>
                          </a:solidFill>
                        </a:rPr>
                        <a:t>Moderationskarten, Stifte.</a:t>
                      </a:r>
                    </a:p>
                    <a:p>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extLst>
                  <a:ext uri="{0D108BD9-81ED-4DB2-BD59-A6C34878D82A}">
                    <a16:rowId xmlns:a16="http://schemas.microsoft.com/office/drawing/2014/main" val="1282691242"/>
                  </a:ext>
                </a:extLst>
              </a:tr>
              <a:tr h="1039393">
                <a:tc>
                  <a:txBody>
                    <a:bodyPr/>
                    <a:lstStyle/>
                    <a:p>
                      <a:r>
                        <a:rPr lang="de-DE" sz="1200" dirty="0">
                          <a:solidFill>
                            <a:schemeClr val="tx1"/>
                          </a:solidFill>
                        </a:rPr>
                        <a:t>Arbeitsphase</a:t>
                      </a: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endParaRPr lang="de-DE" sz="1200" dirty="0">
                        <a:solidFill>
                          <a:schemeClr val="tx1"/>
                        </a:solidFill>
                      </a:endParaRPr>
                    </a:p>
                    <a:p>
                      <a:r>
                        <a:rPr lang="de-DE" sz="1200" dirty="0">
                          <a:solidFill>
                            <a:schemeClr val="tx1"/>
                          </a:solidFill>
                        </a:rPr>
                        <a:t>32 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Den Schüler*innen wird die Situation in Indonesien und die Problematik des Palmölanbaus bewusst/</a:t>
                      </a:r>
                    </a:p>
                    <a:p>
                      <a:r>
                        <a:rPr lang="de-DE" sz="1200" b="1" dirty="0">
                          <a:solidFill>
                            <a:schemeClr val="tx1"/>
                          </a:solidFill>
                        </a:rPr>
                        <a:t>Filmvorführung von „</a:t>
                      </a:r>
                      <a:r>
                        <a:rPr lang="de-DE" sz="1200" b="1" dirty="0" err="1">
                          <a:solidFill>
                            <a:schemeClr val="tx1"/>
                          </a:solidFill>
                        </a:rPr>
                        <a:t>Asimetris</a:t>
                      </a:r>
                      <a:r>
                        <a:rPr lang="de-DE" sz="1200" b="1"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chemeClr val="tx1"/>
                          </a:solidFill>
                        </a:rPr>
                        <a:t>Die Schüler*innen hören zu und können Rückfragen stellen.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kern="1200" dirty="0">
                          <a:solidFill>
                            <a:schemeClr val="dk1"/>
                          </a:solidFill>
                          <a:effectLst/>
                          <a:latin typeface="+mn-lt"/>
                          <a:ea typeface="+mn-ea"/>
                          <a:cs typeface="+mn-cs"/>
                        </a:rPr>
                        <a:t>Die Referent*innen begrüßen die Schüler*innen nach der Pause. Sie erklären die Methode und beantworten Rückfragen.</a:t>
                      </a:r>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tc>
                  <a:txBody>
                    <a:bodyPr/>
                    <a:lstStyle/>
                    <a:p>
                      <a:r>
                        <a:rPr lang="de-DE" sz="1200" dirty="0">
                          <a:solidFill>
                            <a:schemeClr val="tx1"/>
                          </a:solidFill>
                        </a:rPr>
                        <a:t>Vorbereitete Flipcharts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50000"/>
                      </a:schemeClr>
                    </a:solidFill>
                  </a:tcPr>
                </a:tc>
                <a:extLst>
                  <a:ext uri="{0D108BD9-81ED-4DB2-BD59-A6C34878D82A}">
                    <a16:rowId xmlns:a16="http://schemas.microsoft.com/office/drawing/2014/main" val="2259044795"/>
                  </a:ext>
                </a:extLst>
              </a:tr>
            </a:tbl>
          </a:graphicData>
        </a:graphic>
      </p:graphicFrame>
      <p:sp>
        <p:nvSpPr>
          <p:cNvPr id="2" name="Foliennummernplatzhalter 1">
            <a:extLst>
              <a:ext uri="{FF2B5EF4-FFF2-40B4-BE49-F238E27FC236}">
                <a16:creationId xmlns:a16="http://schemas.microsoft.com/office/drawing/2014/main" id="{6E653485-FBB4-4560-AC5C-DF9C2249B410}"/>
              </a:ext>
            </a:extLst>
          </p:cNvPr>
          <p:cNvSpPr>
            <a:spLocks noGrp="1"/>
          </p:cNvSpPr>
          <p:nvPr>
            <p:ph type="sldNum" sz="quarter" idx="12"/>
          </p:nvPr>
        </p:nvSpPr>
        <p:spPr/>
        <p:txBody>
          <a:bodyPr/>
          <a:lstStyle/>
          <a:p>
            <a:fld id="{462CA909-9A41-4AE9-916C-B71EFA31B5C8}" type="slidenum">
              <a:rPr lang="en-US" smtClean="0"/>
              <a:t>9</a:t>
            </a:fld>
            <a:endParaRPr lang="en-US"/>
          </a:p>
        </p:txBody>
      </p:sp>
      <p:sp>
        <p:nvSpPr>
          <p:cNvPr id="10" name="Titel 2">
            <a:extLst>
              <a:ext uri="{FF2B5EF4-FFF2-40B4-BE49-F238E27FC236}">
                <a16:creationId xmlns:a16="http://schemas.microsoft.com/office/drawing/2014/main" id="{51F80096-775F-4710-9F3E-BE3E26273434}"/>
              </a:ext>
            </a:extLst>
          </p:cNvPr>
          <p:cNvSpPr>
            <a:spLocks noGrp="1"/>
          </p:cNvSpPr>
          <p:nvPr>
            <p:ph type="title"/>
          </p:nvPr>
        </p:nvSpPr>
        <p:spPr>
          <a:xfrm>
            <a:off x="1009650" y="329617"/>
            <a:ext cx="7886700" cy="620295"/>
          </a:xfrm>
        </p:spPr>
        <p:txBody>
          <a:bodyPr>
            <a:normAutofit/>
          </a:bodyPr>
          <a:lstStyle/>
          <a:p>
            <a:r>
              <a:rPr lang="de-DE" sz="2400" dirty="0"/>
              <a:t>2.2 Grundschule – Workshopkonzept 180 Minuten</a:t>
            </a:r>
          </a:p>
        </p:txBody>
      </p:sp>
    </p:spTree>
    <p:extLst>
      <p:ext uri="{BB962C8B-B14F-4D97-AF65-F5344CB8AC3E}">
        <p14:creationId xmlns:p14="http://schemas.microsoft.com/office/powerpoint/2010/main" val="3116403983"/>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6502</Words>
  <Application>Microsoft Office PowerPoint</Application>
  <PresentationFormat>A4-Papier (210 x 297 mm)</PresentationFormat>
  <Paragraphs>1152</Paragraphs>
  <Slides>31</Slides>
  <Notes>31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31</vt:i4>
      </vt:variant>
    </vt:vector>
  </HeadingPairs>
  <TitlesOfParts>
    <vt:vector size="35" baseType="lpstr">
      <vt:lpstr>Arial</vt:lpstr>
      <vt:lpstr>Calibri</vt:lpstr>
      <vt:lpstr>Calibri Light</vt:lpstr>
      <vt:lpstr>Office</vt:lpstr>
      <vt:lpstr>             Workshopkonzepte für Grund- und Oberschulen zum Thema        „Nachhaltiges Palmöl?  - Was Biokraftstoffe uns versprechen“  von Watch Indonesia! e.V.  Urbanstraße 114 10967 Berlin     </vt:lpstr>
      <vt:lpstr>Inhaltsverzeichnis</vt:lpstr>
      <vt:lpstr>1. Vorwort</vt:lpstr>
      <vt:lpstr>2. Konzepte für die Grundschule</vt:lpstr>
      <vt:lpstr>2.1 Grundschule – Workshopkonzept 90 Minuten</vt:lpstr>
      <vt:lpstr>PowerPoint-Präsentation</vt:lpstr>
      <vt:lpstr>2.1 Grundschule – Workshopkonzept 90 Minuten</vt:lpstr>
      <vt:lpstr>2.2 Grundschule – Workshopkonzept 180 Minuten</vt:lpstr>
      <vt:lpstr>2.2 Grundschule – Workshopkonzept 180 Minuten</vt:lpstr>
      <vt:lpstr>2.2 Grundschule – Workshopkonzept 180 Minuten</vt:lpstr>
      <vt:lpstr>2.2 Grundschule – Workshopkonzept 180 Minuten</vt:lpstr>
      <vt:lpstr>3. Konzepte für die Sekundarstufe I</vt:lpstr>
      <vt:lpstr>3.1 Sek I – Workshopkonzept 90 Minuten</vt:lpstr>
      <vt:lpstr>3.1 Sek I – Workshopkonzept 90 Minuten</vt:lpstr>
      <vt:lpstr>3.1 Sek I – Workshopkonzept 90 Minuten</vt:lpstr>
      <vt:lpstr>3.2 Sek I – Workshopkonzept 180 Minuten</vt:lpstr>
      <vt:lpstr>3.2 Sek I – Workshopkonzept 180 Minuten</vt:lpstr>
      <vt:lpstr>3.2 Sek I – Workshopkonzept 180 Minuten</vt:lpstr>
      <vt:lpstr>3.2 Sek I – Workshopkonzept 180 Minuten</vt:lpstr>
      <vt:lpstr>4. Konzepte für die Sekundarstufe II</vt:lpstr>
      <vt:lpstr>4.1 Sek II – Workshopkonzept 90 Minuten</vt:lpstr>
      <vt:lpstr>4.1 Sek II – Workshopkonzept 90 Minuten</vt:lpstr>
      <vt:lpstr>4.1 Sek II – Workshopkonzept 90 Minuten</vt:lpstr>
      <vt:lpstr>4.2 Sek II – Workshopkonzept 180 Minuten</vt:lpstr>
      <vt:lpstr>4.2 Sek II – Workshopkonzept 180 Minuten</vt:lpstr>
      <vt:lpstr>4.2 Sek II – Workshopkonzept 180 Minuten</vt:lpstr>
      <vt:lpstr>4.2 Sek II – Workshopkonzept 180 Minuten</vt:lpstr>
      <vt:lpstr>5. Methoden  </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crambo</dc:creator>
  <cp:lastModifiedBy>jsahner@watchindonesia.de</cp:lastModifiedBy>
  <cp:revision>226</cp:revision>
  <cp:lastPrinted>2019-08-29T10:11:32Z</cp:lastPrinted>
  <dcterms:created xsi:type="dcterms:W3CDTF">2018-10-17T07:46:16Z</dcterms:created>
  <dcterms:modified xsi:type="dcterms:W3CDTF">2020-11-30T20:45:31Z</dcterms:modified>
</cp:coreProperties>
</file>